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2"/>
  </p:notesMasterIdLst>
  <p:handoutMasterIdLst>
    <p:handoutMasterId r:id="rId33"/>
  </p:handoutMasterIdLst>
  <p:sldIdLst>
    <p:sldId id="603" r:id="rId6"/>
    <p:sldId id="2618" r:id="rId7"/>
    <p:sldId id="2147483483" r:id="rId8"/>
    <p:sldId id="2147483503" r:id="rId9"/>
    <p:sldId id="2147483506" r:id="rId10"/>
    <p:sldId id="2147483507" r:id="rId11"/>
    <p:sldId id="2147483508" r:id="rId12"/>
    <p:sldId id="2147483509" r:id="rId13"/>
    <p:sldId id="2147483504" r:id="rId14"/>
    <p:sldId id="2147482530" r:id="rId15"/>
    <p:sldId id="2147483259" r:id="rId16"/>
    <p:sldId id="2147482570" r:id="rId17"/>
    <p:sldId id="2147481033" r:id="rId18"/>
    <p:sldId id="2147482494" r:id="rId19"/>
    <p:sldId id="2147482571" r:id="rId20"/>
    <p:sldId id="2147482572" r:id="rId21"/>
    <p:sldId id="2147483505" r:id="rId22"/>
    <p:sldId id="2147482573" r:id="rId23"/>
    <p:sldId id="2147482505" r:id="rId24"/>
    <p:sldId id="2147482601" r:id="rId25"/>
    <p:sldId id="2147482575" r:id="rId26"/>
    <p:sldId id="2516" r:id="rId27"/>
    <p:sldId id="2147483476" r:id="rId28"/>
    <p:sldId id="2515" r:id="rId29"/>
    <p:sldId id="582" r:id="rId30"/>
    <p:sldId id="2419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4D7E8-7122-4350-9AC1-E958614F5B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57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05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32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65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56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109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5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F6F10-FF00-479F-B102-F9A1E532BA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36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image" Target="../media/image23.png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image" Target="../media/image24.png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72" Type="http://schemas.openxmlformats.org/officeDocument/2006/relationships/image" Target="../media/image25.png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20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image" Target="../media/image26.sv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21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image" Target="../media/image27.png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image" Target="../media/image28.png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0C5423-7739-18FA-7D16-EFAF7804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集群计算系统架构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78">
            <a:extLst>
              <a:ext uri="{FF2B5EF4-FFF2-40B4-BE49-F238E27FC236}">
                <a16:creationId xmlns:a16="http://schemas.microsoft.com/office/drawing/2014/main" id="{4062B306-8D69-4FC3-914B-40315224E2FA}"/>
              </a:ext>
            </a:extLst>
          </p:cNvPr>
          <p:cNvSpPr/>
          <p:nvPr/>
        </p:nvSpPr>
        <p:spPr>
          <a:xfrm>
            <a:off x="2837422" y="1218610"/>
            <a:ext cx="8803570" cy="5066775"/>
          </a:xfrm>
          <a:prstGeom prst="roundRect">
            <a:avLst>
              <a:gd name="adj" fmla="val 2493"/>
            </a:avLst>
          </a:prstGeom>
          <a:noFill/>
          <a:ln w="12700" cap="flat" cmpd="sng" algn="ctr">
            <a:solidFill>
              <a:schemeClr val="tx2">
                <a:lumMod val="95000"/>
              </a:schemeClr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DB74652-8112-451C-AF89-C2930C3BB563}"/>
              </a:ext>
            </a:extLst>
          </p:cNvPr>
          <p:cNvSpPr/>
          <p:nvPr/>
        </p:nvSpPr>
        <p:spPr>
          <a:xfrm rot="5400000">
            <a:off x="2069177" y="4372773"/>
            <a:ext cx="1352525" cy="253901"/>
          </a:xfrm>
          <a:prstGeom prst="triangle">
            <a:avLst>
              <a:gd name="adj" fmla="val 47812"/>
            </a:avLst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endParaRPr lang="zh-CN" altLang="en-US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Rectangle 6">
            <a:extLst>
              <a:ext uri="{FF2B5EF4-FFF2-40B4-BE49-F238E27FC236}">
                <a16:creationId xmlns:a16="http://schemas.microsoft.com/office/drawing/2014/main" id="{4598DFDE-4380-4CF8-98BD-AE2F45BC1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612" y="2067094"/>
            <a:ext cx="2352483" cy="43206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更多模型并行技术的应用</a:t>
            </a:r>
          </a:p>
        </p:txBody>
      </p:sp>
      <p:sp>
        <p:nvSpPr>
          <p:cNvPr id="179" name="Rectangle 6">
            <a:extLst>
              <a:ext uri="{FF2B5EF4-FFF2-40B4-BE49-F238E27FC236}">
                <a16:creationId xmlns:a16="http://schemas.microsoft.com/office/drawing/2014/main" id="{A5615BF9-0DBA-41AD-816A-36C59F100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5" y="2064986"/>
            <a:ext cx="2352483" cy="43628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更大规模</a:t>
            </a:r>
            <a:r>
              <a:rPr kumimoji="1"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更复杂的组网</a:t>
            </a: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2CCADB3A-1970-474D-A82D-EF903C8D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0783" y="2064985"/>
            <a:ext cx="2352483" cy="43628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更大数据量存储和读写</a:t>
            </a:r>
          </a:p>
          <a:p>
            <a:pPr algn="ctr" defTabSz="914112">
              <a:defRPr/>
            </a:pPr>
            <a:r>
              <a:rPr kumimoji="1"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模型参数、</a:t>
            </a:r>
            <a:r>
              <a:rPr kumimoji="1" lang="en-US" altLang="zh-CN" sz="1000" dirty="0" err="1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r>
              <a:rPr kumimoji="1"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…)</a:t>
            </a:r>
            <a:endParaRPr kumimoji="1" lang="zh-CN" altLang="en-US" sz="1399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D45573A6-CDC9-444D-881F-DEF2C4D88F8B}"/>
              </a:ext>
            </a:extLst>
          </p:cNvPr>
          <p:cNvCxnSpPr>
            <a:cxnSpLocks/>
          </p:cNvCxnSpPr>
          <p:nvPr/>
        </p:nvCxnSpPr>
        <p:spPr>
          <a:xfrm flipV="1">
            <a:off x="5873290" y="3016477"/>
            <a:ext cx="0" cy="1336328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406DD268-3D82-4488-9499-A5F3F3A3774B}"/>
              </a:ext>
            </a:extLst>
          </p:cNvPr>
          <p:cNvSpPr/>
          <p:nvPr/>
        </p:nvSpPr>
        <p:spPr>
          <a:xfrm>
            <a:off x="3831827" y="2556349"/>
            <a:ext cx="936091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1A51BFD6-44C3-49EE-A34D-2AADC7288D67}"/>
              </a:ext>
            </a:extLst>
          </p:cNvPr>
          <p:cNvSpPr/>
          <p:nvPr/>
        </p:nvSpPr>
        <p:spPr>
          <a:xfrm>
            <a:off x="6489635" y="2556349"/>
            <a:ext cx="1724443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7515C096-4A99-47C2-A1CD-A5A649FFC2EE}"/>
              </a:ext>
            </a:extLst>
          </p:cNvPr>
          <p:cNvSpPr/>
          <p:nvPr/>
        </p:nvSpPr>
        <p:spPr>
          <a:xfrm>
            <a:off x="9541955" y="2556349"/>
            <a:ext cx="1305980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BDB7C252-258A-48FD-9C4A-C66457D64E2A}"/>
              </a:ext>
            </a:extLst>
          </p:cNvPr>
          <p:cNvSpPr/>
          <p:nvPr/>
        </p:nvSpPr>
        <p:spPr>
          <a:xfrm>
            <a:off x="5943723" y="2923968"/>
            <a:ext cx="2600925" cy="134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超大组网规模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无收敛的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网络架构，支持</a:t>
            </a:r>
            <a:r>
              <a:rPr lang="en-US" altLang="zh-CN" sz="105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xxxK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集群规模组网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，千卡到万卡平滑演进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网络级负载均衡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算网协同调度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，优化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训练参数面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B81C127-3CD4-4761-B0AC-B5CF16600F49}"/>
              </a:ext>
            </a:extLst>
          </p:cNvPr>
          <p:cNvSpPr/>
          <p:nvPr/>
        </p:nvSpPr>
        <p:spPr>
          <a:xfrm>
            <a:off x="8706401" y="2893626"/>
            <a:ext cx="2715166" cy="158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极致读写性能：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和并行大带宽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，混合负载高效，提升训     练效率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智能分级存储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全闪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混闪的智能分级存储，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级存取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+TB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级带宽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，综合效率更高</a:t>
            </a:r>
            <a:endParaRPr lang="zh-CN" altLang="en-US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D0245CC-09A5-419A-8EA6-0E5EA670F4A4}"/>
              </a:ext>
            </a:extLst>
          </p:cNvPr>
          <p:cNvGrpSpPr/>
          <p:nvPr/>
        </p:nvGrpSpPr>
        <p:grpSpPr>
          <a:xfrm>
            <a:off x="8787936" y="4578959"/>
            <a:ext cx="2518199" cy="1605883"/>
            <a:chOff x="325198" y="1307372"/>
            <a:chExt cx="7439398" cy="49238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453537B-CE29-4CC2-BFFE-5A2CB0BA11C4}"/>
                </a:ext>
              </a:extLst>
            </p:cNvPr>
            <p:cNvSpPr/>
            <p:nvPr/>
          </p:nvSpPr>
          <p:spPr>
            <a:xfrm>
              <a:off x="386892" y="1484281"/>
              <a:ext cx="818325" cy="99086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defTabSz="913791">
                <a:defRPr/>
              </a:pPr>
              <a:r>
                <a:rPr lang="zh-CN" altLang="en-US" sz="6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计算层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146C824-1CDB-4E48-894C-AE18469E3072}"/>
                </a:ext>
              </a:extLst>
            </p:cNvPr>
            <p:cNvSpPr/>
            <p:nvPr/>
          </p:nvSpPr>
          <p:spPr bwMode="auto">
            <a:xfrm>
              <a:off x="1510451" y="3847238"/>
              <a:ext cx="5939109" cy="2286861"/>
            </a:xfrm>
            <a:prstGeom prst="rect">
              <a:avLst/>
            </a:prstGeom>
            <a:noFill/>
            <a:ln w="12700">
              <a:solidFill>
                <a:srgbClr val="1D1D1A"/>
              </a:solidFill>
            </a:ln>
            <a:effectLst/>
          </p:spPr>
          <p:txBody>
            <a:bodyPr lIns="91375" tIns="45687" rIns="91375" bIns="45687"/>
            <a:lstStyle/>
            <a:p>
              <a:pPr defTabSz="913791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781CF0C-3149-4814-BC81-12D9E9C509E8}"/>
                </a:ext>
              </a:extLst>
            </p:cNvPr>
            <p:cNvSpPr/>
            <p:nvPr/>
          </p:nvSpPr>
          <p:spPr bwMode="auto">
            <a:xfrm>
              <a:off x="1510451" y="1963679"/>
              <a:ext cx="1301708" cy="410006"/>
            </a:xfrm>
            <a:prstGeom prst="rect">
              <a:avLst/>
            </a:prstGeom>
            <a:solidFill>
              <a:srgbClr val="EBEBEB"/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04" tIns="45702" rIns="91404" bIns="45702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112" eaLnBrk="0" hangingPunct="0">
                <a:defRPr/>
              </a:pPr>
              <a:r>
                <a:rPr lang="en-US" altLang="zh-CN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HPC</a:t>
              </a:r>
              <a:r>
                <a:rPr lang="zh-CN" altLang="en-US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计算集群</a:t>
              </a:r>
              <a:endParaRPr lang="en-US" sz="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8028929-65E2-4465-A97F-1C9D6486D5ED}"/>
                </a:ext>
              </a:extLst>
            </p:cNvPr>
            <p:cNvSpPr/>
            <p:nvPr/>
          </p:nvSpPr>
          <p:spPr bwMode="auto">
            <a:xfrm>
              <a:off x="3282270" y="1963679"/>
              <a:ext cx="1765214" cy="410006"/>
            </a:xfrm>
            <a:prstGeom prst="rect">
              <a:avLst/>
            </a:prstGeom>
            <a:solidFill>
              <a:srgbClr val="EBEBEB"/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04" tIns="45702" rIns="91404" bIns="45702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112" eaLnBrk="0" hangingPunct="0">
                <a:defRPr/>
              </a:pPr>
              <a:r>
                <a:rPr lang="zh-CN" altLang="en-US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离线分析集群</a:t>
              </a:r>
              <a:endParaRPr lang="en-US" sz="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CBDE346-F226-4486-8A5F-2D076631B817}"/>
                </a:ext>
              </a:extLst>
            </p:cNvPr>
            <p:cNvSpPr/>
            <p:nvPr/>
          </p:nvSpPr>
          <p:spPr bwMode="auto">
            <a:xfrm>
              <a:off x="5725861" y="1963679"/>
              <a:ext cx="1410187" cy="410006"/>
            </a:xfrm>
            <a:prstGeom prst="rect">
              <a:avLst/>
            </a:prstGeom>
            <a:solidFill>
              <a:srgbClr val="EBEBEB"/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04" tIns="45702" rIns="91404" bIns="45702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112" eaLnBrk="0" hangingPunct="0">
                <a:defRPr/>
              </a:pPr>
              <a:r>
                <a:rPr lang="en-US" altLang="zh-CN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Home</a:t>
              </a:r>
              <a:r>
                <a:rPr lang="zh-CN" altLang="en-US" sz="5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备份</a:t>
              </a:r>
              <a:endParaRPr lang="en-US" sz="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D6B4462-6172-4AF1-BC0C-0F4048AB8265}"/>
                </a:ext>
              </a:extLst>
            </p:cNvPr>
            <p:cNvSpPr/>
            <p:nvPr/>
          </p:nvSpPr>
          <p:spPr bwMode="auto">
            <a:xfrm>
              <a:off x="1510450" y="2761170"/>
              <a:ext cx="5947745" cy="543564"/>
            </a:xfrm>
            <a:prstGeom prst="rect">
              <a:avLst/>
            </a:prstGeom>
            <a:solidFill>
              <a:srgbClr val="BEE9EE"/>
            </a:solidFill>
            <a:ln w="12700">
              <a:solidFill>
                <a:srgbClr val="1D1D1A"/>
              </a:solidFill>
            </a:ln>
            <a:effectLst/>
          </p:spPr>
          <p:txBody>
            <a:bodyPr lIns="91375" tIns="45687" rIns="91375" bIns="45687" anchor="ctr"/>
            <a:lstStyle/>
            <a:p>
              <a:pPr algn="ctr" defTabSz="913791">
                <a:buClr>
                  <a:srgbClr val="CC9900"/>
                </a:buClr>
                <a:defRPr/>
              </a:pPr>
              <a:r>
                <a:rPr lang="zh-CN" altLang="en-US" sz="6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数据生命周期管理（放置策略、迁移策略、删除策略）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6FAC48A-19A5-40B2-BECD-475633D2369F}"/>
                </a:ext>
              </a:extLst>
            </p:cNvPr>
            <p:cNvCxnSpPr/>
            <p:nvPr/>
          </p:nvCxnSpPr>
          <p:spPr bwMode="auto">
            <a:xfrm>
              <a:off x="2243630" y="2373687"/>
              <a:ext cx="22889" cy="184466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113CA05-A264-4D64-834C-94EF4ADF229F}"/>
                </a:ext>
              </a:extLst>
            </p:cNvPr>
            <p:cNvCxnSpPr/>
            <p:nvPr/>
          </p:nvCxnSpPr>
          <p:spPr bwMode="auto">
            <a:xfrm flipH="1">
              <a:off x="4316073" y="2357385"/>
              <a:ext cx="2837" cy="18609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1374D7E-9D35-43D9-B670-6DF11F3B7B96}"/>
                </a:ext>
              </a:extLst>
            </p:cNvPr>
            <p:cNvCxnSpPr/>
            <p:nvPr/>
          </p:nvCxnSpPr>
          <p:spPr bwMode="auto">
            <a:xfrm>
              <a:off x="6410966" y="2426985"/>
              <a:ext cx="22842" cy="179136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pic>
          <p:nvPicPr>
            <p:cNvPr id="62" name="Picture 1939" descr="图片682">
              <a:extLst>
                <a:ext uri="{FF2B5EF4-FFF2-40B4-BE49-F238E27FC236}">
                  <a16:creationId xmlns:a16="http://schemas.microsoft.com/office/drawing/2014/main" id="{43BA8E28-E4A3-4831-A468-4F2424126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371" y="134158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939" descr="图片682">
              <a:extLst>
                <a:ext uri="{FF2B5EF4-FFF2-40B4-BE49-F238E27FC236}">
                  <a16:creationId xmlns:a16="http://schemas.microsoft.com/office/drawing/2014/main" id="{9AA632B0-3D14-4A51-AE5F-74CCFB7FF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97407" y="134158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1939" descr="图片682">
              <a:extLst>
                <a:ext uri="{FF2B5EF4-FFF2-40B4-BE49-F238E27FC236}">
                  <a16:creationId xmlns:a16="http://schemas.microsoft.com/office/drawing/2014/main" id="{EF77F1F8-3EFC-4521-BDEC-7118926F6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7517" y="1326942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939" descr="图片682">
              <a:extLst>
                <a:ext uri="{FF2B5EF4-FFF2-40B4-BE49-F238E27FC236}">
                  <a16:creationId xmlns:a16="http://schemas.microsoft.com/office/drawing/2014/main" id="{A6CB059B-F6FD-4794-8608-3A8598E05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03770" y="132551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939" descr="图片682">
              <a:extLst>
                <a:ext uri="{FF2B5EF4-FFF2-40B4-BE49-F238E27FC236}">
                  <a16:creationId xmlns:a16="http://schemas.microsoft.com/office/drawing/2014/main" id="{83275282-75DF-4FCD-B754-6E4578CDA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23807" y="132551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1939" descr="图片682">
              <a:extLst>
                <a:ext uri="{FF2B5EF4-FFF2-40B4-BE49-F238E27FC236}">
                  <a16:creationId xmlns:a16="http://schemas.microsoft.com/office/drawing/2014/main" id="{F365C157-BF36-4379-B601-1E48E07AC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63915" y="1310874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1939" descr="图片682">
              <a:extLst>
                <a:ext uri="{FF2B5EF4-FFF2-40B4-BE49-F238E27FC236}">
                  <a16:creationId xmlns:a16="http://schemas.microsoft.com/office/drawing/2014/main" id="{541FF1CD-9576-47A7-B221-F12BC507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06421" y="1322013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1939" descr="图片682">
              <a:extLst>
                <a:ext uri="{FF2B5EF4-FFF2-40B4-BE49-F238E27FC236}">
                  <a16:creationId xmlns:a16="http://schemas.microsoft.com/office/drawing/2014/main" id="{9B734DF4-859B-48EA-9420-0165E4C22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26459" y="1322013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939" descr="图片682">
              <a:extLst>
                <a:ext uri="{FF2B5EF4-FFF2-40B4-BE49-F238E27FC236}">
                  <a16:creationId xmlns:a16="http://schemas.microsoft.com/office/drawing/2014/main" id="{6CAC6D83-48AE-4E00-8143-B6EB88AAD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66568" y="1307372"/>
              <a:ext cx="310979" cy="53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F6C4FF5-4DE1-4943-A36B-9D5D49DFF662}"/>
                </a:ext>
              </a:extLst>
            </p:cNvPr>
            <p:cNvCxnSpPr/>
            <p:nvPr/>
          </p:nvCxnSpPr>
          <p:spPr bwMode="auto">
            <a:xfrm flipV="1">
              <a:off x="856899" y="2528446"/>
              <a:ext cx="6907697" cy="1687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50000"/>
                </a:sysClr>
              </a:solidFill>
              <a:prstDash val="dash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DD210A1-F1A5-4B10-A65F-FDE3D2CAFE7F}"/>
                </a:ext>
              </a:extLst>
            </p:cNvPr>
            <p:cNvCxnSpPr/>
            <p:nvPr/>
          </p:nvCxnSpPr>
          <p:spPr bwMode="auto">
            <a:xfrm flipV="1">
              <a:off x="856899" y="3635414"/>
              <a:ext cx="6907697" cy="1687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50000"/>
                </a:sysClr>
              </a:solidFill>
              <a:prstDash val="dash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625FA96-5689-4E8D-8FBB-4A764DA70003}"/>
                </a:ext>
              </a:extLst>
            </p:cNvPr>
            <p:cNvSpPr/>
            <p:nvPr/>
          </p:nvSpPr>
          <p:spPr>
            <a:xfrm>
              <a:off x="325198" y="4235440"/>
              <a:ext cx="1091100" cy="13629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defTabSz="913791">
                <a:defRPr/>
              </a:pPr>
              <a:r>
                <a:rPr lang="zh-CN" altLang="en-US" sz="6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资源池</a:t>
              </a:r>
              <a:endParaRPr lang="en-US" altLang="zh-CN" sz="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91">
                <a:defRPr/>
              </a:pPr>
              <a:r>
                <a:rPr lang="zh-CN" altLang="en-US" sz="6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管理层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6B75D85E-3206-43B5-8378-D55C213FC4F2}"/>
                </a:ext>
              </a:extLst>
            </p:cNvPr>
            <p:cNvSpPr txBox="1"/>
            <p:nvPr/>
          </p:nvSpPr>
          <p:spPr>
            <a:xfrm>
              <a:off x="4696642" y="4840936"/>
              <a:ext cx="636086" cy="283099"/>
            </a:xfrm>
            <a:prstGeom prst="rect">
              <a:avLst/>
            </a:prstGeom>
            <a:noFill/>
          </p:spPr>
          <p:txBody>
            <a:bodyPr vert="eaVert" wrap="none" lIns="91375" tIns="45687" rIns="91375" bIns="45687">
              <a:spAutoFit/>
            </a:bodyPr>
            <a:lstStyle/>
            <a:p>
              <a:pPr defTabSz="913791">
                <a:defRPr/>
              </a:pPr>
              <a:endParaRPr lang="zh-CN" altLang="en-US" sz="200" b="1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23625060-C222-423C-A2E6-AAE4F187C5A6}"/>
                </a:ext>
              </a:extLst>
            </p:cNvPr>
            <p:cNvSpPr txBox="1"/>
            <p:nvPr/>
          </p:nvSpPr>
          <p:spPr>
            <a:xfrm>
              <a:off x="5366501" y="4313305"/>
              <a:ext cx="681549" cy="283099"/>
            </a:xfrm>
            <a:prstGeom prst="rect">
              <a:avLst/>
            </a:prstGeom>
            <a:noFill/>
          </p:spPr>
          <p:txBody>
            <a:bodyPr vert="eaVert" wrap="none" lIns="91375" tIns="45687" rIns="91375" bIns="45687">
              <a:spAutoFit/>
            </a:bodyPr>
            <a:lstStyle/>
            <a:p>
              <a:pPr defTabSz="913791">
                <a:defRPr/>
              </a:pPr>
              <a:endParaRPr lang="zh-CN" altLang="en-US" sz="3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5726402-ABD8-400C-B243-967FBEA1973A}"/>
                </a:ext>
              </a:extLst>
            </p:cNvPr>
            <p:cNvGrpSpPr/>
            <p:nvPr/>
          </p:nvGrpSpPr>
          <p:grpSpPr>
            <a:xfrm>
              <a:off x="1666254" y="4250628"/>
              <a:ext cx="1318684" cy="869195"/>
              <a:chOff x="1107354" y="3035267"/>
              <a:chExt cx="1056507" cy="655836"/>
            </a:xfrm>
          </p:grpSpPr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041E9406-8785-4A6B-A1A5-09E69B608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354" y="3035267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ED6D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7CB2A081-3465-4447-8FB5-7205857AF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6852" y="3041381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ED6D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A76B91F-2D97-44B7-99E1-B0E06596D41B}"/>
                </a:ext>
              </a:extLst>
            </p:cNvPr>
            <p:cNvGrpSpPr/>
            <p:nvPr/>
          </p:nvGrpSpPr>
          <p:grpSpPr>
            <a:xfrm>
              <a:off x="3783417" y="4250628"/>
              <a:ext cx="1318684" cy="869195"/>
              <a:chOff x="2788288" y="3011872"/>
              <a:chExt cx="1056507" cy="655836"/>
            </a:xfrm>
          </p:grpSpPr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1511C05F-8F43-4798-82CC-27CC307D4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8288" y="3011872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56C4D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E3E24040-E059-4B7D-8361-E21F68C0F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7786" y="3017986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56C4D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93498C-4356-45A6-A36A-F2D4A22076E4}"/>
                </a:ext>
              </a:extLst>
            </p:cNvPr>
            <p:cNvGrpSpPr/>
            <p:nvPr/>
          </p:nvGrpSpPr>
          <p:grpSpPr>
            <a:xfrm>
              <a:off x="5900580" y="4250628"/>
              <a:ext cx="1318684" cy="869195"/>
              <a:chOff x="4499824" y="3034207"/>
              <a:chExt cx="1056507" cy="655836"/>
            </a:xfrm>
          </p:grpSpPr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FA88BB2B-1D73-416D-94EA-E7B4D8D13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9824" y="3034207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4E4B1473-0886-487C-9951-6E112843A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9322" y="3040321"/>
                <a:ext cx="517009" cy="649722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22" y="404"/>
                  </a:cxn>
                  <a:cxn ang="0">
                    <a:pos x="194" y="468"/>
                  </a:cxn>
                  <a:cxn ang="0">
                    <a:pos x="440" y="474"/>
                  </a:cxn>
                  <a:cxn ang="0">
                    <a:pos x="656" y="404"/>
                  </a:cxn>
                  <a:cxn ang="0">
                    <a:pos x="680" y="248"/>
                  </a:cxn>
                  <a:cxn ang="0">
                    <a:pos x="660" y="238"/>
                  </a:cxn>
                  <a:cxn ang="0">
                    <a:pos x="438" y="312"/>
                  </a:cxn>
                  <a:cxn ang="0">
                    <a:pos x="196" y="304"/>
                  </a:cxn>
                  <a:cxn ang="0">
                    <a:pos x="20" y="238"/>
                  </a:cxn>
                  <a:cxn ang="0">
                    <a:pos x="56" y="364"/>
                  </a:cxn>
                  <a:cxn ang="0">
                    <a:pos x="70" y="316"/>
                  </a:cxn>
                  <a:cxn ang="0">
                    <a:pos x="94" y="336"/>
                  </a:cxn>
                  <a:cxn ang="0">
                    <a:pos x="80" y="384"/>
                  </a:cxn>
                  <a:cxn ang="0">
                    <a:pos x="412" y="270"/>
                  </a:cxn>
                  <a:cxn ang="0">
                    <a:pos x="584" y="230"/>
                  </a:cxn>
                  <a:cxn ang="0">
                    <a:pos x="674" y="162"/>
                  </a:cxn>
                  <a:cxn ang="0">
                    <a:pos x="666" y="100"/>
                  </a:cxn>
                  <a:cxn ang="0">
                    <a:pos x="562" y="34"/>
                  </a:cxn>
                  <a:cxn ang="0">
                    <a:pos x="376" y="0"/>
                  </a:cxn>
                  <a:cxn ang="0">
                    <a:pos x="202" y="12"/>
                  </a:cxn>
                  <a:cxn ang="0">
                    <a:pos x="54" y="64"/>
                  </a:cxn>
                  <a:cxn ang="0">
                    <a:pos x="0" y="138"/>
                  </a:cxn>
                  <a:cxn ang="0">
                    <a:pos x="38" y="198"/>
                  </a:cxn>
                  <a:cxn ang="0">
                    <a:pos x="172" y="256"/>
                  </a:cxn>
                  <a:cxn ang="0">
                    <a:pos x="340" y="274"/>
                  </a:cxn>
                  <a:cxn ang="0">
                    <a:pos x="2" y="470"/>
                  </a:cxn>
                  <a:cxn ang="0">
                    <a:pos x="24" y="608"/>
                  </a:cxn>
                  <a:cxn ang="0">
                    <a:pos x="196" y="670"/>
                  </a:cxn>
                  <a:cxn ang="0">
                    <a:pos x="440" y="678"/>
                  </a:cxn>
                  <a:cxn ang="0">
                    <a:pos x="654" y="608"/>
                  </a:cxn>
                  <a:cxn ang="0">
                    <a:pos x="676" y="470"/>
                  </a:cxn>
                  <a:cxn ang="0">
                    <a:pos x="654" y="456"/>
                  </a:cxn>
                  <a:cxn ang="0">
                    <a:pos x="432" y="518"/>
                  </a:cxn>
                  <a:cxn ang="0">
                    <a:pos x="204" y="512"/>
                  </a:cxn>
                  <a:cxn ang="0">
                    <a:pos x="24" y="456"/>
                  </a:cxn>
                  <a:cxn ang="0">
                    <a:pos x="58" y="566"/>
                  </a:cxn>
                  <a:cxn ang="0">
                    <a:pos x="72" y="518"/>
                  </a:cxn>
                  <a:cxn ang="0">
                    <a:pos x="96" y="538"/>
                  </a:cxn>
                  <a:cxn ang="0">
                    <a:pos x="82" y="586"/>
                  </a:cxn>
                  <a:cxn ang="0">
                    <a:pos x="12" y="660"/>
                  </a:cxn>
                  <a:cxn ang="0">
                    <a:pos x="12" y="792"/>
                  </a:cxn>
                  <a:cxn ang="0">
                    <a:pos x="116" y="852"/>
                  </a:cxn>
                  <a:cxn ang="0">
                    <a:pos x="340" y="884"/>
                  </a:cxn>
                  <a:cxn ang="0">
                    <a:pos x="598" y="840"/>
                  </a:cxn>
                  <a:cxn ang="0">
                    <a:pos x="672" y="780"/>
                  </a:cxn>
                  <a:cxn ang="0">
                    <a:pos x="660" y="658"/>
                  </a:cxn>
                  <a:cxn ang="0">
                    <a:pos x="516" y="708"/>
                  </a:cxn>
                  <a:cxn ang="0">
                    <a:pos x="292" y="724"/>
                  </a:cxn>
                  <a:cxn ang="0">
                    <a:pos x="56" y="674"/>
                  </a:cxn>
                  <a:cxn ang="0">
                    <a:pos x="70" y="784"/>
                  </a:cxn>
                  <a:cxn ang="0">
                    <a:pos x="64" y="728"/>
                  </a:cxn>
                  <a:cxn ang="0">
                    <a:pos x="86" y="720"/>
                  </a:cxn>
                  <a:cxn ang="0">
                    <a:pos x="94" y="776"/>
                  </a:cxn>
                </a:cxnLst>
                <a:rect l="0" t="0" r="r" b="b"/>
                <a:pathLst>
                  <a:path w="680" h="884">
                    <a:moveTo>
                      <a:pt x="20" y="238"/>
                    </a:moveTo>
                    <a:lnTo>
                      <a:pt x="20" y="238"/>
                    </a:lnTo>
                    <a:lnTo>
                      <a:pt x="14" y="234"/>
                    </a:lnTo>
                    <a:lnTo>
                      <a:pt x="6" y="236"/>
                    </a:lnTo>
                    <a:lnTo>
                      <a:pt x="2" y="242"/>
                    </a:lnTo>
                    <a:lnTo>
                      <a:pt x="0" y="248"/>
                    </a:lnTo>
                    <a:lnTo>
                      <a:pt x="2" y="362"/>
                    </a:lnTo>
                    <a:lnTo>
                      <a:pt x="2" y="362"/>
                    </a:lnTo>
                    <a:lnTo>
                      <a:pt x="2" y="374"/>
                    </a:lnTo>
                    <a:lnTo>
                      <a:pt x="6" y="386"/>
                    </a:lnTo>
                    <a:lnTo>
                      <a:pt x="14" y="396"/>
                    </a:lnTo>
                    <a:lnTo>
                      <a:pt x="22" y="404"/>
                    </a:lnTo>
                    <a:lnTo>
                      <a:pt x="22" y="404"/>
                    </a:lnTo>
                    <a:lnTo>
                      <a:pt x="48" y="420"/>
                    </a:lnTo>
                    <a:lnTo>
                      <a:pt x="80" y="434"/>
                    </a:lnTo>
                    <a:lnTo>
                      <a:pt x="114" y="448"/>
                    </a:lnTo>
                    <a:lnTo>
                      <a:pt x="152" y="458"/>
                    </a:lnTo>
                    <a:lnTo>
                      <a:pt x="194" y="468"/>
                    </a:lnTo>
                    <a:lnTo>
                      <a:pt x="240" y="474"/>
                    </a:lnTo>
                    <a:lnTo>
                      <a:pt x="288" y="478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92" y="478"/>
                    </a:lnTo>
                    <a:lnTo>
                      <a:pt x="440" y="474"/>
                    </a:lnTo>
                    <a:lnTo>
                      <a:pt x="486" y="468"/>
                    </a:lnTo>
                    <a:lnTo>
                      <a:pt x="528" y="458"/>
                    </a:lnTo>
                    <a:lnTo>
                      <a:pt x="566" y="448"/>
                    </a:lnTo>
                    <a:lnTo>
                      <a:pt x="600" y="434"/>
                    </a:lnTo>
                    <a:lnTo>
                      <a:pt x="630" y="420"/>
                    </a:lnTo>
                    <a:lnTo>
                      <a:pt x="656" y="404"/>
                    </a:lnTo>
                    <a:lnTo>
                      <a:pt x="656" y="404"/>
                    </a:lnTo>
                    <a:lnTo>
                      <a:pt x="666" y="396"/>
                    </a:lnTo>
                    <a:lnTo>
                      <a:pt x="672" y="386"/>
                    </a:lnTo>
                    <a:lnTo>
                      <a:pt x="676" y="374"/>
                    </a:lnTo>
                    <a:lnTo>
                      <a:pt x="678" y="362"/>
                    </a:lnTo>
                    <a:lnTo>
                      <a:pt x="680" y="248"/>
                    </a:lnTo>
                    <a:lnTo>
                      <a:pt x="680" y="248"/>
                    </a:lnTo>
                    <a:lnTo>
                      <a:pt x="678" y="242"/>
                    </a:lnTo>
                    <a:lnTo>
                      <a:pt x="672" y="236"/>
                    </a:lnTo>
                    <a:lnTo>
                      <a:pt x="666" y="234"/>
                    </a:lnTo>
                    <a:lnTo>
                      <a:pt x="660" y="238"/>
                    </a:lnTo>
                    <a:lnTo>
                      <a:pt x="660" y="238"/>
                    </a:lnTo>
                    <a:lnTo>
                      <a:pt x="632" y="254"/>
                    </a:lnTo>
                    <a:lnTo>
                      <a:pt x="600" y="270"/>
                    </a:lnTo>
                    <a:lnTo>
                      <a:pt x="564" y="284"/>
                    </a:lnTo>
                    <a:lnTo>
                      <a:pt x="526" y="296"/>
                    </a:lnTo>
                    <a:lnTo>
                      <a:pt x="482" y="304"/>
                    </a:lnTo>
                    <a:lnTo>
                      <a:pt x="438" y="312"/>
                    </a:lnTo>
                    <a:lnTo>
                      <a:pt x="390" y="316"/>
                    </a:lnTo>
                    <a:lnTo>
                      <a:pt x="340" y="318"/>
                    </a:lnTo>
                    <a:lnTo>
                      <a:pt x="340" y="318"/>
                    </a:lnTo>
                    <a:lnTo>
                      <a:pt x="290" y="316"/>
                    </a:lnTo>
                    <a:lnTo>
                      <a:pt x="242" y="312"/>
                    </a:lnTo>
                    <a:lnTo>
                      <a:pt x="196" y="304"/>
                    </a:lnTo>
                    <a:lnTo>
                      <a:pt x="154" y="296"/>
                    </a:lnTo>
                    <a:lnTo>
                      <a:pt x="116" y="284"/>
                    </a:lnTo>
                    <a:lnTo>
                      <a:pt x="80" y="270"/>
                    </a:lnTo>
                    <a:lnTo>
                      <a:pt x="48" y="254"/>
                    </a:lnTo>
                    <a:lnTo>
                      <a:pt x="20" y="238"/>
                    </a:lnTo>
                    <a:lnTo>
                      <a:pt x="20" y="238"/>
                    </a:lnTo>
                    <a:close/>
                    <a:moveTo>
                      <a:pt x="76" y="386"/>
                    </a:moveTo>
                    <a:lnTo>
                      <a:pt x="76" y="386"/>
                    </a:lnTo>
                    <a:lnTo>
                      <a:pt x="72" y="384"/>
                    </a:lnTo>
                    <a:lnTo>
                      <a:pt x="68" y="382"/>
                    </a:lnTo>
                    <a:lnTo>
                      <a:pt x="60" y="374"/>
                    </a:lnTo>
                    <a:lnTo>
                      <a:pt x="56" y="364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56" y="336"/>
                    </a:lnTo>
                    <a:lnTo>
                      <a:pt x="60" y="326"/>
                    </a:lnTo>
                    <a:lnTo>
                      <a:pt x="66" y="318"/>
                    </a:lnTo>
                    <a:lnTo>
                      <a:pt x="70" y="316"/>
                    </a:lnTo>
                    <a:lnTo>
                      <a:pt x="74" y="316"/>
                    </a:lnTo>
                    <a:lnTo>
                      <a:pt x="74" y="316"/>
                    </a:lnTo>
                    <a:lnTo>
                      <a:pt x="80" y="316"/>
                    </a:lnTo>
                    <a:lnTo>
                      <a:pt x="84" y="318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6" y="350"/>
                    </a:lnTo>
                    <a:lnTo>
                      <a:pt x="96" y="350"/>
                    </a:lnTo>
                    <a:lnTo>
                      <a:pt x="94" y="364"/>
                    </a:lnTo>
                    <a:lnTo>
                      <a:pt x="90" y="374"/>
                    </a:lnTo>
                    <a:lnTo>
                      <a:pt x="84" y="382"/>
                    </a:lnTo>
                    <a:lnTo>
                      <a:pt x="80" y="384"/>
                    </a:lnTo>
                    <a:lnTo>
                      <a:pt x="76" y="386"/>
                    </a:lnTo>
                    <a:lnTo>
                      <a:pt x="76" y="386"/>
                    </a:lnTo>
                    <a:close/>
                    <a:moveTo>
                      <a:pt x="340" y="274"/>
                    </a:moveTo>
                    <a:lnTo>
                      <a:pt x="340" y="274"/>
                    </a:lnTo>
                    <a:lnTo>
                      <a:pt x="376" y="274"/>
                    </a:lnTo>
                    <a:lnTo>
                      <a:pt x="412" y="270"/>
                    </a:lnTo>
                    <a:lnTo>
                      <a:pt x="446" y="266"/>
                    </a:lnTo>
                    <a:lnTo>
                      <a:pt x="478" y="262"/>
                    </a:lnTo>
                    <a:lnTo>
                      <a:pt x="508" y="256"/>
                    </a:lnTo>
                    <a:lnTo>
                      <a:pt x="536" y="248"/>
                    </a:lnTo>
                    <a:lnTo>
                      <a:pt x="562" y="240"/>
                    </a:lnTo>
                    <a:lnTo>
                      <a:pt x="584" y="230"/>
                    </a:lnTo>
                    <a:lnTo>
                      <a:pt x="606" y="220"/>
                    </a:lnTo>
                    <a:lnTo>
                      <a:pt x="624" y="208"/>
                    </a:lnTo>
                    <a:lnTo>
                      <a:pt x="642" y="198"/>
                    </a:lnTo>
                    <a:lnTo>
                      <a:pt x="654" y="186"/>
                    </a:lnTo>
                    <a:lnTo>
                      <a:pt x="666" y="174"/>
                    </a:lnTo>
                    <a:lnTo>
                      <a:pt x="674" y="162"/>
                    </a:lnTo>
                    <a:lnTo>
                      <a:pt x="678" y="150"/>
                    </a:lnTo>
                    <a:lnTo>
                      <a:pt x="680" y="138"/>
                    </a:lnTo>
                    <a:lnTo>
                      <a:pt x="680" y="138"/>
                    </a:lnTo>
                    <a:lnTo>
                      <a:pt x="678" y="124"/>
                    </a:lnTo>
                    <a:lnTo>
                      <a:pt x="674" y="112"/>
                    </a:lnTo>
                    <a:lnTo>
                      <a:pt x="666" y="100"/>
                    </a:lnTo>
                    <a:lnTo>
                      <a:pt x="656" y="88"/>
                    </a:lnTo>
                    <a:lnTo>
                      <a:pt x="642" y="76"/>
                    </a:lnTo>
                    <a:lnTo>
                      <a:pt x="626" y="64"/>
                    </a:lnTo>
                    <a:lnTo>
                      <a:pt x="608" y="54"/>
                    </a:lnTo>
                    <a:lnTo>
                      <a:pt x="586" y="44"/>
                    </a:lnTo>
                    <a:lnTo>
                      <a:pt x="562" y="34"/>
                    </a:lnTo>
                    <a:lnTo>
                      <a:pt x="536" y="26"/>
                    </a:lnTo>
                    <a:lnTo>
                      <a:pt x="508" y="18"/>
                    </a:lnTo>
                    <a:lnTo>
                      <a:pt x="478" y="12"/>
                    </a:lnTo>
                    <a:lnTo>
                      <a:pt x="446" y="6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0"/>
                    </a:lnTo>
                    <a:lnTo>
                      <a:pt x="340" y="0"/>
                    </a:lnTo>
                    <a:lnTo>
                      <a:pt x="302" y="0"/>
                    </a:lnTo>
                    <a:lnTo>
                      <a:pt x="268" y="2"/>
                    </a:lnTo>
                    <a:lnTo>
                      <a:pt x="234" y="6"/>
                    </a:lnTo>
                    <a:lnTo>
                      <a:pt x="202" y="12"/>
                    </a:lnTo>
                    <a:lnTo>
                      <a:pt x="172" y="18"/>
                    </a:lnTo>
                    <a:lnTo>
                      <a:pt x="144" y="26"/>
                    </a:lnTo>
                    <a:lnTo>
                      <a:pt x="118" y="34"/>
                    </a:lnTo>
                    <a:lnTo>
                      <a:pt x="94" y="44"/>
                    </a:lnTo>
                    <a:lnTo>
                      <a:pt x="72" y="54"/>
                    </a:lnTo>
                    <a:lnTo>
                      <a:pt x="54" y="64"/>
                    </a:lnTo>
                    <a:lnTo>
                      <a:pt x="38" y="76"/>
                    </a:lnTo>
                    <a:lnTo>
                      <a:pt x="24" y="88"/>
                    </a:lnTo>
                    <a:lnTo>
                      <a:pt x="14" y="100"/>
                    </a:lnTo>
                    <a:lnTo>
                      <a:pt x="6" y="112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0"/>
                    </a:lnTo>
                    <a:lnTo>
                      <a:pt x="6" y="162"/>
                    </a:lnTo>
                    <a:lnTo>
                      <a:pt x="14" y="174"/>
                    </a:lnTo>
                    <a:lnTo>
                      <a:pt x="24" y="186"/>
                    </a:lnTo>
                    <a:lnTo>
                      <a:pt x="38" y="198"/>
                    </a:lnTo>
                    <a:lnTo>
                      <a:pt x="54" y="208"/>
                    </a:lnTo>
                    <a:lnTo>
                      <a:pt x="74" y="220"/>
                    </a:lnTo>
                    <a:lnTo>
                      <a:pt x="94" y="230"/>
                    </a:lnTo>
                    <a:lnTo>
                      <a:pt x="118" y="240"/>
                    </a:lnTo>
                    <a:lnTo>
                      <a:pt x="144" y="248"/>
                    </a:lnTo>
                    <a:lnTo>
                      <a:pt x="172" y="256"/>
                    </a:lnTo>
                    <a:lnTo>
                      <a:pt x="202" y="262"/>
                    </a:lnTo>
                    <a:lnTo>
                      <a:pt x="234" y="266"/>
                    </a:lnTo>
                    <a:lnTo>
                      <a:pt x="268" y="270"/>
                    </a:lnTo>
                    <a:lnTo>
                      <a:pt x="302" y="274"/>
                    </a:lnTo>
                    <a:lnTo>
                      <a:pt x="340" y="274"/>
                    </a:lnTo>
                    <a:lnTo>
                      <a:pt x="340" y="274"/>
                    </a:lnTo>
                    <a:close/>
                    <a:moveTo>
                      <a:pt x="24" y="456"/>
                    </a:moveTo>
                    <a:lnTo>
                      <a:pt x="24" y="456"/>
                    </a:lnTo>
                    <a:lnTo>
                      <a:pt x="16" y="454"/>
                    </a:lnTo>
                    <a:lnTo>
                      <a:pt x="10" y="456"/>
                    </a:lnTo>
                    <a:lnTo>
                      <a:pt x="4" y="462"/>
                    </a:lnTo>
                    <a:lnTo>
                      <a:pt x="2" y="470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6" y="578"/>
                    </a:lnTo>
                    <a:lnTo>
                      <a:pt x="10" y="590"/>
                    </a:lnTo>
                    <a:lnTo>
                      <a:pt x="16" y="600"/>
                    </a:lnTo>
                    <a:lnTo>
                      <a:pt x="24" y="608"/>
                    </a:lnTo>
                    <a:lnTo>
                      <a:pt x="24" y="608"/>
                    </a:lnTo>
                    <a:lnTo>
                      <a:pt x="50" y="624"/>
                    </a:lnTo>
                    <a:lnTo>
                      <a:pt x="80" y="638"/>
                    </a:lnTo>
                    <a:lnTo>
                      <a:pt x="116" y="650"/>
                    </a:lnTo>
                    <a:lnTo>
                      <a:pt x="154" y="662"/>
                    </a:lnTo>
                    <a:lnTo>
                      <a:pt x="196" y="670"/>
                    </a:lnTo>
                    <a:lnTo>
                      <a:pt x="240" y="678"/>
                    </a:lnTo>
                    <a:lnTo>
                      <a:pt x="288" y="682"/>
                    </a:lnTo>
                    <a:lnTo>
                      <a:pt x="340" y="682"/>
                    </a:lnTo>
                    <a:lnTo>
                      <a:pt x="340" y="682"/>
                    </a:lnTo>
                    <a:lnTo>
                      <a:pt x="390" y="682"/>
                    </a:lnTo>
                    <a:lnTo>
                      <a:pt x="440" y="678"/>
                    </a:lnTo>
                    <a:lnTo>
                      <a:pt x="484" y="670"/>
                    </a:lnTo>
                    <a:lnTo>
                      <a:pt x="526" y="662"/>
                    </a:lnTo>
                    <a:lnTo>
                      <a:pt x="564" y="650"/>
                    </a:lnTo>
                    <a:lnTo>
                      <a:pt x="598" y="638"/>
                    </a:lnTo>
                    <a:lnTo>
                      <a:pt x="628" y="624"/>
                    </a:lnTo>
                    <a:lnTo>
                      <a:pt x="654" y="608"/>
                    </a:lnTo>
                    <a:lnTo>
                      <a:pt x="654" y="608"/>
                    </a:lnTo>
                    <a:lnTo>
                      <a:pt x="664" y="600"/>
                    </a:lnTo>
                    <a:lnTo>
                      <a:pt x="670" y="590"/>
                    </a:lnTo>
                    <a:lnTo>
                      <a:pt x="674" y="578"/>
                    </a:lnTo>
                    <a:lnTo>
                      <a:pt x="676" y="566"/>
                    </a:lnTo>
                    <a:lnTo>
                      <a:pt x="676" y="470"/>
                    </a:lnTo>
                    <a:lnTo>
                      <a:pt x="676" y="470"/>
                    </a:lnTo>
                    <a:lnTo>
                      <a:pt x="674" y="462"/>
                    </a:lnTo>
                    <a:lnTo>
                      <a:pt x="670" y="456"/>
                    </a:lnTo>
                    <a:lnTo>
                      <a:pt x="662" y="454"/>
                    </a:lnTo>
                    <a:lnTo>
                      <a:pt x="654" y="456"/>
                    </a:lnTo>
                    <a:lnTo>
                      <a:pt x="654" y="456"/>
                    </a:lnTo>
                    <a:lnTo>
                      <a:pt x="624" y="470"/>
                    </a:lnTo>
                    <a:lnTo>
                      <a:pt x="592" y="484"/>
                    </a:lnTo>
                    <a:lnTo>
                      <a:pt x="556" y="496"/>
                    </a:lnTo>
                    <a:lnTo>
                      <a:pt x="516" y="504"/>
                    </a:lnTo>
                    <a:lnTo>
                      <a:pt x="476" y="512"/>
                    </a:lnTo>
                    <a:lnTo>
                      <a:pt x="432" y="518"/>
                    </a:lnTo>
                    <a:lnTo>
                      <a:pt x="386" y="522"/>
                    </a:lnTo>
                    <a:lnTo>
                      <a:pt x="340" y="522"/>
                    </a:lnTo>
                    <a:lnTo>
                      <a:pt x="340" y="522"/>
                    </a:lnTo>
                    <a:lnTo>
                      <a:pt x="292" y="522"/>
                    </a:lnTo>
                    <a:lnTo>
                      <a:pt x="248" y="518"/>
                    </a:lnTo>
                    <a:lnTo>
                      <a:pt x="204" y="512"/>
                    </a:lnTo>
                    <a:lnTo>
                      <a:pt x="162" y="504"/>
                    </a:lnTo>
                    <a:lnTo>
                      <a:pt x="124" y="496"/>
                    </a:lnTo>
                    <a:lnTo>
                      <a:pt x="88" y="484"/>
                    </a:lnTo>
                    <a:lnTo>
                      <a:pt x="54" y="470"/>
                    </a:lnTo>
                    <a:lnTo>
                      <a:pt x="24" y="456"/>
                    </a:lnTo>
                    <a:lnTo>
                      <a:pt x="24" y="456"/>
                    </a:lnTo>
                    <a:close/>
                    <a:moveTo>
                      <a:pt x="78" y="586"/>
                    </a:moveTo>
                    <a:lnTo>
                      <a:pt x="78" y="586"/>
                    </a:lnTo>
                    <a:lnTo>
                      <a:pt x="72" y="586"/>
                    </a:lnTo>
                    <a:lnTo>
                      <a:pt x="68" y="584"/>
                    </a:lnTo>
                    <a:lnTo>
                      <a:pt x="62" y="576"/>
                    </a:lnTo>
                    <a:lnTo>
                      <a:pt x="58" y="566"/>
                    </a:lnTo>
                    <a:lnTo>
                      <a:pt x="56" y="552"/>
                    </a:lnTo>
                    <a:lnTo>
                      <a:pt x="56" y="552"/>
                    </a:lnTo>
                    <a:lnTo>
                      <a:pt x="58" y="538"/>
                    </a:lnTo>
                    <a:lnTo>
                      <a:pt x="62" y="528"/>
                    </a:lnTo>
                    <a:lnTo>
                      <a:pt x="68" y="520"/>
                    </a:lnTo>
                    <a:lnTo>
                      <a:pt x="72" y="518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80" y="518"/>
                    </a:lnTo>
                    <a:lnTo>
                      <a:pt x="84" y="520"/>
                    </a:lnTo>
                    <a:lnTo>
                      <a:pt x="92" y="528"/>
                    </a:lnTo>
                    <a:lnTo>
                      <a:pt x="96" y="538"/>
                    </a:lnTo>
                    <a:lnTo>
                      <a:pt x="98" y="552"/>
                    </a:lnTo>
                    <a:lnTo>
                      <a:pt x="98" y="552"/>
                    </a:lnTo>
                    <a:lnTo>
                      <a:pt x="96" y="566"/>
                    </a:lnTo>
                    <a:lnTo>
                      <a:pt x="92" y="576"/>
                    </a:lnTo>
                    <a:lnTo>
                      <a:pt x="86" y="584"/>
                    </a:lnTo>
                    <a:lnTo>
                      <a:pt x="82" y="586"/>
                    </a:lnTo>
                    <a:lnTo>
                      <a:pt x="78" y="586"/>
                    </a:lnTo>
                    <a:lnTo>
                      <a:pt x="78" y="586"/>
                    </a:lnTo>
                    <a:close/>
                    <a:moveTo>
                      <a:pt x="26" y="660"/>
                    </a:moveTo>
                    <a:lnTo>
                      <a:pt x="26" y="660"/>
                    </a:lnTo>
                    <a:lnTo>
                      <a:pt x="18" y="658"/>
                    </a:lnTo>
                    <a:lnTo>
                      <a:pt x="12" y="660"/>
                    </a:lnTo>
                    <a:lnTo>
                      <a:pt x="6" y="666"/>
                    </a:lnTo>
                    <a:lnTo>
                      <a:pt x="4" y="672"/>
                    </a:lnTo>
                    <a:lnTo>
                      <a:pt x="6" y="768"/>
                    </a:lnTo>
                    <a:lnTo>
                      <a:pt x="6" y="768"/>
                    </a:lnTo>
                    <a:lnTo>
                      <a:pt x="8" y="780"/>
                    </a:lnTo>
                    <a:lnTo>
                      <a:pt x="12" y="792"/>
                    </a:lnTo>
                    <a:lnTo>
                      <a:pt x="18" y="802"/>
                    </a:lnTo>
                    <a:lnTo>
                      <a:pt x="26" y="810"/>
                    </a:lnTo>
                    <a:lnTo>
                      <a:pt x="26" y="810"/>
                    </a:lnTo>
                    <a:lnTo>
                      <a:pt x="52" y="826"/>
                    </a:lnTo>
                    <a:lnTo>
                      <a:pt x="82" y="840"/>
                    </a:lnTo>
                    <a:lnTo>
                      <a:pt x="116" y="852"/>
                    </a:lnTo>
                    <a:lnTo>
                      <a:pt x="154" y="862"/>
                    </a:lnTo>
                    <a:lnTo>
                      <a:pt x="196" y="872"/>
                    </a:lnTo>
                    <a:lnTo>
                      <a:pt x="242" y="878"/>
                    </a:lnTo>
                    <a:lnTo>
                      <a:pt x="288" y="882"/>
                    </a:lnTo>
                    <a:lnTo>
                      <a:pt x="340" y="884"/>
                    </a:lnTo>
                    <a:lnTo>
                      <a:pt x="340" y="884"/>
                    </a:lnTo>
                    <a:lnTo>
                      <a:pt x="390" y="882"/>
                    </a:lnTo>
                    <a:lnTo>
                      <a:pt x="438" y="878"/>
                    </a:lnTo>
                    <a:lnTo>
                      <a:pt x="484" y="872"/>
                    </a:lnTo>
                    <a:lnTo>
                      <a:pt x="524" y="862"/>
                    </a:lnTo>
                    <a:lnTo>
                      <a:pt x="562" y="852"/>
                    </a:lnTo>
                    <a:lnTo>
                      <a:pt x="598" y="840"/>
                    </a:lnTo>
                    <a:lnTo>
                      <a:pt x="628" y="826"/>
                    </a:lnTo>
                    <a:lnTo>
                      <a:pt x="652" y="810"/>
                    </a:lnTo>
                    <a:lnTo>
                      <a:pt x="652" y="810"/>
                    </a:lnTo>
                    <a:lnTo>
                      <a:pt x="662" y="802"/>
                    </a:lnTo>
                    <a:lnTo>
                      <a:pt x="668" y="792"/>
                    </a:lnTo>
                    <a:lnTo>
                      <a:pt x="672" y="780"/>
                    </a:lnTo>
                    <a:lnTo>
                      <a:pt x="674" y="768"/>
                    </a:lnTo>
                    <a:lnTo>
                      <a:pt x="674" y="672"/>
                    </a:lnTo>
                    <a:lnTo>
                      <a:pt x="674" y="672"/>
                    </a:lnTo>
                    <a:lnTo>
                      <a:pt x="672" y="666"/>
                    </a:lnTo>
                    <a:lnTo>
                      <a:pt x="668" y="660"/>
                    </a:lnTo>
                    <a:lnTo>
                      <a:pt x="660" y="658"/>
                    </a:lnTo>
                    <a:lnTo>
                      <a:pt x="652" y="660"/>
                    </a:lnTo>
                    <a:lnTo>
                      <a:pt x="652" y="660"/>
                    </a:lnTo>
                    <a:lnTo>
                      <a:pt x="624" y="674"/>
                    </a:lnTo>
                    <a:lnTo>
                      <a:pt x="590" y="686"/>
                    </a:lnTo>
                    <a:lnTo>
                      <a:pt x="554" y="698"/>
                    </a:lnTo>
                    <a:lnTo>
                      <a:pt x="516" y="708"/>
                    </a:lnTo>
                    <a:lnTo>
                      <a:pt x="474" y="716"/>
                    </a:lnTo>
                    <a:lnTo>
                      <a:pt x="432" y="720"/>
                    </a:lnTo>
                    <a:lnTo>
                      <a:pt x="386" y="724"/>
                    </a:lnTo>
                    <a:lnTo>
                      <a:pt x="340" y="726"/>
                    </a:lnTo>
                    <a:lnTo>
                      <a:pt x="340" y="726"/>
                    </a:lnTo>
                    <a:lnTo>
                      <a:pt x="292" y="724"/>
                    </a:lnTo>
                    <a:lnTo>
                      <a:pt x="248" y="720"/>
                    </a:lnTo>
                    <a:lnTo>
                      <a:pt x="204" y="716"/>
                    </a:lnTo>
                    <a:lnTo>
                      <a:pt x="164" y="708"/>
                    </a:lnTo>
                    <a:lnTo>
                      <a:pt x="126" y="698"/>
                    </a:lnTo>
                    <a:lnTo>
                      <a:pt x="90" y="686"/>
                    </a:lnTo>
                    <a:lnTo>
                      <a:pt x="56" y="674"/>
                    </a:lnTo>
                    <a:lnTo>
                      <a:pt x="26" y="660"/>
                    </a:lnTo>
                    <a:lnTo>
                      <a:pt x="26" y="660"/>
                    </a:lnTo>
                    <a:close/>
                    <a:moveTo>
                      <a:pt x="78" y="786"/>
                    </a:moveTo>
                    <a:lnTo>
                      <a:pt x="78" y="786"/>
                    </a:lnTo>
                    <a:lnTo>
                      <a:pt x="74" y="786"/>
                    </a:lnTo>
                    <a:lnTo>
                      <a:pt x="70" y="784"/>
                    </a:lnTo>
                    <a:lnTo>
                      <a:pt x="64" y="776"/>
                    </a:lnTo>
                    <a:lnTo>
                      <a:pt x="60" y="766"/>
                    </a:lnTo>
                    <a:lnTo>
                      <a:pt x="58" y="752"/>
                    </a:lnTo>
                    <a:lnTo>
                      <a:pt x="58" y="752"/>
                    </a:lnTo>
                    <a:lnTo>
                      <a:pt x="58" y="738"/>
                    </a:lnTo>
                    <a:lnTo>
                      <a:pt x="64" y="728"/>
                    </a:lnTo>
                    <a:lnTo>
                      <a:pt x="70" y="720"/>
                    </a:lnTo>
                    <a:lnTo>
                      <a:pt x="74" y="718"/>
                    </a:lnTo>
                    <a:lnTo>
                      <a:pt x="78" y="718"/>
                    </a:lnTo>
                    <a:lnTo>
                      <a:pt x="78" y="718"/>
                    </a:lnTo>
                    <a:lnTo>
                      <a:pt x="82" y="718"/>
                    </a:lnTo>
                    <a:lnTo>
                      <a:pt x="86" y="720"/>
                    </a:lnTo>
                    <a:lnTo>
                      <a:pt x="94" y="728"/>
                    </a:lnTo>
                    <a:lnTo>
                      <a:pt x="98" y="738"/>
                    </a:lnTo>
                    <a:lnTo>
                      <a:pt x="100" y="752"/>
                    </a:lnTo>
                    <a:lnTo>
                      <a:pt x="100" y="752"/>
                    </a:lnTo>
                    <a:lnTo>
                      <a:pt x="98" y="766"/>
                    </a:lnTo>
                    <a:lnTo>
                      <a:pt x="94" y="776"/>
                    </a:lnTo>
                    <a:lnTo>
                      <a:pt x="86" y="784"/>
                    </a:lnTo>
                    <a:lnTo>
                      <a:pt x="82" y="786"/>
                    </a:lnTo>
                    <a:lnTo>
                      <a:pt x="78" y="786"/>
                    </a:lnTo>
                    <a:lnTo>
                      <a:pt x="78" y="786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5" tIns="45682" rIns="91365" bIns="45682" numCol="1" anchor="t" anchorCtr="0" compatLnSpc="1">
                <a:prstTxWarp prst="textNoShape">
                  <a:avLst/>
                </a:prstTxWarp>
              </a:bodyPr>
              <a:lstStyle/>
              <a:p>
                <a:pPr defTabSz="914112">
                  <a:defRPr/>
                </a:pP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E00EF83-7E92-42BE-AE82-A69089CB983F}"/>
                </a:ext>
              </a:extLst>
            </p:cNvPr>
            <p:cNvSpPr txBox="1"/>
            <p:nvPr/>
          </p:nvSpPr>
          <p:spPr>
            <a:xfrm>
              <a:off x="1393198" y="5077954"/>
              <a:ext cx="2124085" cy="613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526">
                <a:defRPr/>
              </a:pPr>
              <a:r>
                <a:rPr lang="en-US" altLang="zh-CN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SSD</a:t>
              </a:r>
              <a:r>
                <a:rPr lang="zh-CN" altLang="en-US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高性能池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6DBCD38-2840-4E67-9688-D486FCB6A960}"/>
                </a:ext>
              </a:extLst>
            </p:cNvPr>
            <p:cNvSpPr txBox="1"/>
            <p:nvPr/>
          </p:nvSpPr>
          <p:spPr>
            <a:xfrm>
              <a:off x="2216507" y="3706869"/>
              <a:ext cx="848301" cy="66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67543C3-6F8A-40EA-88EF-D45E41C99213}"/>
                </a:ext>
              </a:extLst>
            </p:cNvPr>
            <p:cNvSpPr txBox="1"/>
            <p:nvPr/>
          </p:nvSpPr>
          <p:spPr>
            <a:xfrm>
              <a:off x="4432637" y="3710872"/>
              <a:ext cx="848301" cy="66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23E37F6-72AF-4F66-A372-C1C7E332DEAC}"/>
                </a:ext>
              </a:extLst>
            </p:cNvPr>
            <p:cNvSpPr txBox="1"/>
            <p:nvPr/>
          </p:nvSpPr>
          <p:spPr>
            <a:xfrm>
              <a:off x="6512435" y="3732054"/>
              <a:ext cx="848301" cy="66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DE0FDB8-93F9-43CC-A72A-35BB63C252A3}"/>
                </a:ext>
              </a:extLst>
            </p:cNvPr>
            <p:cNvSpPr txBox="1"/>
            <p:nvPr/>
          </p:nvSpPr>
          <p:spPr>
            <a:xfrm>
              <a:off x="3571198" y="5089282"/>
              <a:ext cx="1870809" cy="613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混合存储池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D779D9C-1D8F-4E84-9E36-A2506151FE06}"/>
                </a:ext>
              </a:extLst>
            </p:cNvPr>
            <p:cNvSpPr txBox="1"/>
            <p:nvPr/>
          </p:nvSpPr>
          <p:spPr>
            <a:xfrm>
              <a:off x="5442007" y="5089282"/>
              <a:ext cx="2216378" cy="613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en-US" altLang="zh-CN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HDD</a:t>
              </a:r>
              <a:r>
                <a:rPr lang="zh-CN" altLang="en-US" sz="7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大容量池</a:t>
              </a: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66D4FFD0-8200-4978-99E8-6C726DD0FE8D}"/>
                </a:ext>
              </a:extLst>
            </p:cNvPr>
            <p:cNvCxnSpPr/>
            <p:nvPr/>
          </p:nvCxnSpPr>
          <p:spPr bwMode="auto">
            <a:xfrm>
              <a:off x="2984938" y="4673401"/>
              <a:ext cx="77938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Dot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12C43B1A-40F8-49EC-B6D2-5524E0CF6573}"/>
                </a:ext>
              </a:extLst>
            </p:cNvPr>
            <p:cNvCxnSpPr/>
            <p:nvPr/>
          </p:nvCxnSpPr>
          <p:spPr bwMode="auto">
            <a:xfrm>
              <a:off x="5087202" y="4686345"/>
              <a:ext cx="813379" cy="293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Dot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2879158-8C5B-4184-9306-4D1D59981C60}"/>
                </a:ext>
              </a:extLst>
            </p:cNvPr>
            <p:cNvSpPr txBox="1"/>
            <p:nvPr/>
          </p:nvSpPr>
          <p:spPr>
            <a:xfrm>
              <a:off x="2706211" y="4001474"/>
              <a:ext cx="1302748" cy="518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自动迁移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332028F-BBC5-4D6D-A4DB-1473DE0FB57B}"/>
                </a:ext>
              </a:extLst>
            </p:cNvPr>
            <p:cNvSpPr txBox="1"/>
            <p:nvPr/>
          </p:nvSpPr>
          <p:spPr>
            <a:xfrm>
              <a:off x="4849966" y="3976945"/>
              <a:ext cx="1302748" cy="518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自动迁移</a:t>
              </a:r>
              <a:endParaRPr lang="zh-CN" altLang="en-US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8911A84-96A4-4BE8-BBB4-450457CA60BB}"/>
                </a:ext>
              </a:extLst>
            </p:cNvPr>
            <p:cNvSpPr txBox="1"/>
            <p:nvPr/>
          </p:nvSpPr>
          <p:spPr>
            <a:xfrm>
              <a:off x="3230466" y="5523729"/>
              <a:ext cx="2590350" cy="707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26">
                <a:defRPr/>
              </a:pPr>
              <a:r>
                <a:rPr lang="zh-CN" altLang="en-US" sz="9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智能分级存储</a:t>
              </a:r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1C1A1D25-31F5-4A1A-866F-4CFA3FFA7D68}"/>
              </a:ext>
            </a:extLst>
          </p:cNvPr>
          <p:cNvSpPr/>
          <p:nvPr/>
        </p:nvSpPr>
        <p:spPr>
          <a:xfrm>
            <a:off x="8770972" y="4964604"/>
            <a:ext cx="369332" cy="40011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 defTabSz="913791">
              <a:defRPr/>
            </a:pPr>
            <a:r>
              <a:rPr lang="zh-CN" altLang="en-US" sz="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en-US" altLang="zh-CN" sz="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91">
              <a:defRPr/>
            </a:pPr>
            <a:r>
              <a:rPr lang="zh-CN" altLang="en-US" sz="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管理层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85B584FA-22FE-4961-B9B2-A7524ACC7CCC}"/>
              </a:ext>
            </a:extLst>
          </p:cNvPr>
          <p:cNvSpPr/>
          <p:nvPr/>
        </p:nvSpPr>
        <p:spPr>
          <a:xfrm>
            <a:off x="8749043" y="4541151"/>
            <a:ext cx="2781489" cy="1687666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2"/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6BB47CC3-4546-4644-9931-CA2914CA6C2C}"/>
              </a:ext>
            </a:extLst>
          </p:cNvPr>
          <p:cNvSpPr/>
          <p:nvPr/>
        </p:nvSpPr>
        <p:spPr>
          <a:xfrm>
            <a:off x="2861642" y="2891304"/>
            <a:ext cx="3050412" cy="158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算力密度</a:t>
            </a:r>
            <a:r>
              <a:rPr kumimoji="1"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r>
              <a:rPr kumimoji="1"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单柜算力密度持续上升，多种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计算精度支持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FP16/BF16/FP32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超大规模单体集群</a:t>
            </a: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805" lvl="1" indent="-180903" defTabSz="91411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千亿稠密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万亿稀疏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需要万卡集群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805" lvl="1" indent="-180903" defTabSz="91411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十万亿稀疏，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TP&amp;EP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规模扩大，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需要更大规模超节点集群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模型训练效率</a:t>
            </a:r>
            <a:endParaRPr kumimoji="1"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1C89887-87B5-4530-A503-DFF524DA86AA}"/>
              </a:ext>
            </a:extLst>
          </p:cNvPr>
          <p:cNvSpPr/>
          <p:nvPr/>
        </p:nvSpPr>
        <p:spPr>
          <a:xfrm>
            <a:off x="129346" y="281147"/>
            <a:ext cx="1218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层：大模型技术发展带来对超大规模组网、高性能分级存储等技术的需求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BB55D9D-97A5-4D7E-BAB8-E7C9BA22AB1E}"/>
              </a:ext>
            </a:extLst>
          </p:cNvPr>
          <p:cNvGrpSpPr/>
          <p:nvPr/>
        </p:nvGrpSpPr>
        <p:grpSpPr>
          <a:xfrm>
            <a:off x="3506096" y="1299740"/>
            <a:ext cx="4479050" cy="363080"/>
            <a:chOff x="3086100" y="1298908"/>
            <a:chExt cx="4480800" cy="363222"/>
          </a:xfrm>
        </p:grpSpPr>
        <p:sp>
          <p:nvSpPr>
            <p:cNvPr id="170" name="内容占位符 2">
              <a:extLst>
                <a:ext uri="{FF2B5EF4-FFF2-40B4-BE49-F238E27FC236}">
                  <a16:creationId xmlns:a16="http://schemas.microsoft.com/office/drawing/2014/main" id="{849DE653-2E9A-47BF-9CE1-578C1FDC9AF0}"/>
                </a:ext>
              </a:extLst>
            </p:cNvPr>
            <p:cNvSpPr txBox="1">
              <a:spLocks/>
            </p:cNvSpPr>
            <p:nvPr/>
          </p:nvSpPr>
          <p:spPr>
            <a:xfrm>
              <a:off x="3086100" y="1298908"/>
              <a:ext cx="2310113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千亿稠密</a:t>
              </a:r>
              <a:r>
                <a:rPr lang="en-US" altLang="zh-CN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万亿稀疏</a:t>
              </a:r>
            </a:p>
          </p:txBody>
        </p:sp>
        <p:sp>
          <p:nvSpPr>
            <p:cNvPr id="171" name="内容占位符 2">
              <a:extLst>
                <a:ext uri="{FF2B5EF4-FFF2-40B4-BE49-F238E27FC236}">
                  <a16:creationId xmlns:a16="http://schemas.microsoft.com/office/drawing/2014/main" id="{E61A3C53-DDEC-4051-9E55-9DA295BE25C9}"/>
                </a:ext>
              </a:extLst>
            </p:cNvPr>
            <p:cNvSpPr txBox="1">
              <a:spLocks/>
            </p:cNvSpPr>
            <p:nvPr/>
          </p:nvSpPr>
          <p:spPr>
            <a:xfrm>
              <a:off x="5867476" y="1298908"/>
              <a:ext cx="1699424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十万亿稀疏</a:t>
              </a:r>
            </a:p>
          </p:txBody>
        </p:sp>
        <p:sp>
          <p:nvSpPr>
            <p:cNvPr id="102" name="箭头: 右 101">
              <a:extLst>
                <a:ext uri="{FF2B5EF4-FFF2-40B4-BE49-F238E27FC236}">
                  <a16:creationId xmlns:a16="http://schemas.microsoft.com/office/drawing/2014/main" id="{91C1C8DB-7F8F-48CE-9151-80ECC3665164}"/>
                </a:ext>
              </a:extLst>
            </p:cNvPr>
            <p:cNvSpPr/>
            <p:nvPr/>
          </p:nvSpPr>
          <p:spPr>
            <a:xfrm>
              <a:off x="5369592" y="1404485"/>
              <a:ext cx="463651" cy="152067"/>
            </a:xfrm>
            <a:prstGeom prst="rightArrow">
              <a:avLst>
                <a:gd name="adj1" fmla="val 50000"/>
                <a:gd name="adj2" fmla="val 1141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2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6A7D92-3FFC-4E0B-B0B9-077314FEC55E}"/>
              </a:ext>
            </a:extLst>
          </p:cNvPr>
          <p:cNvGrpSpPr/>
          <p:nvPr/>
        </p:nvGrpSpPr>
        <p:grpSpPr>
          <a:xfrm>
            <a:off x="8040316" y="1299740"/>
            <a:ext cx="2639426" cy="363080"/>
            <a:chOff x="8438596" y="1298908"/>
            <a:chExt cx="2640457" cy="363222"/>
          </a:xfrm>
        </p:grpSpPr>
        <p:sp>
          <p:nvSpPr>
            <p:cNvPr id="172" name="内容占位符 2">
              <a:extLst>
                <a:ext uri="{FF2B5EF4-FFF2-40B4-BE49-F238E27FC236}">
                  <a16:creationId xmlns:a16="http://schemas.microsoft.com/office/drawing/2014/main" id="{7E3B76A1-E846-46A6-A3EE-01F284D60D4C}"/>
                </a:ext>
              </a:extLst>
            </p:cNvPr>
            <p:cNvSpPr txBox="1">
              <a:spLocks/>
            </p:cNvSpPr>
            <p:nvPr/>
          </p:nvSpPr>
          <p:spPr>
            <a:xfrm>
              <a:off x="8438596" y="1298908"/>
              <a:ext cx="1046934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单模态</a:t>
              </a:r>
            </a:p>
          </p:txBody>
        </p:sp>
        <p:sp>
          <p:nvSpPr>
            <p:cNvPr id="174" name="内容占位符 2">
              <a:extLst>
                <a:ext uri="{FF2B5EF4-FFF2-40B4-BE49-F238E27FC236}">
                  <a16:creationId xmlns:a16="http://schemas.microsoft.com/office/drawing/2014/main" id="{DEC24834-45BA-4077-8D74-8EEA698D0A1C}"/>
                </a:ext>
              </a:extLst>
            </p:cNvPr>
            <p:cNvSpPr txBox="1">
              <a:spLocks/>
            </p:cNvSpPr>
            <p:nvPr/>
          </p:nvSpPr>
          <p:spPr>
            <a:xfrm>
              <a:off x="9945262" y="1298908"/>
              <a:ext cx="1133791" cy="363222"/>
            </a:xfrm>
            <a:prstGeom prst="rect">
              <a:avLst/>
            </a:prstGeom>
          </p:spPr>
          <p:txBody>
            <a:bodyPr vert="horz" lIns="91404" tIns="45702" rIns="91404" bIns="4570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zh-CN" altLang="en-US" sz="1399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多模态</a:t>
              </a:r>
            </a:p>
          </p:txBody>
        </p: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46D84594-7E52-4A3D-B62F-5DC9E47A5F6F}"/>
                </a:ext>
              </a:extLst>
            </p:cNvPr>
            <p:cNvSpPr/>
            <p:nvPr/>
          </p:nvSpPr>
          <p:spPr>
            <a:xfrm>
              <a:off x="9495649" y="1404485"/>
              <a:ext cx="463651" cy="152067"/>
            </a:xfrm>
            <a:prstGeom prst="rightArrow">
              <a:avLst>
                <a:gd name="adj1" fmla="val 50000"/>
                <a:gd name="adj2" fmla="val 1141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2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4" name="Picture 25" descr="E:\01转移\PTT元素\射光-01.png">
            <a:extLst>
              <a:ext uri="{FF2B5EF4-FFF2-40B4-BE49-F238E27FC236}">
                <a16:creationId xmlns:a16="http://schemas.microsoft.com/office/drawing/2014/main" id="{88C9C7D8-0481-438E-9B23-FD8D0D8F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510789" y="1694876"/>
            <a:ext cx="7682130" cy="2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D23D36A3-1ADA-4437-8AFF-85CA49D86DC3}"/>
              </a:ext>
            </a:extLst>
          </p:cNvPr>
          <p:cNvCxnSpPr>
            <a:cxnSpLocks/>
          </p:cNvCxnSpPr>
          <p:nvPr/>
        </p:nvCxnSpPr>
        <p:spPr>
          <a:xfrm flipV="1">
            <a:off x="8664825" y="3016477"/>
            <a:ext cx="0" cy="1336328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B213F03-E5AE-49A1-944D-C205BF4FD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585" y="4823096"/>
            <a:ext cx="2445558" cy="1308677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88B8168B-7FAC-4ECE-A063-D38450D690E5}"/>
              </a:ext>
            </a:extLst>
          </p:cNvPr>
          <p:cNvSpPr/>
          <p:nvPr/>
        </p:nvSpPr>
        <p:spPr>
          <a:xfrm>
            <a:off x="3013866" y="4492668"/>
            <a:ext cx="2745244" cy="31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up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通过超节点规格提升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单位算力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86792F-3252-49E4-ACC9-581DF8211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726" y="4797770"/>
            <a:ext cx="2289967" cy="1293679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6935C98E-F39C-4BED-8032-33C69CC719B1}"/>
              </a:ext>
            </a:extLst>
          </p:cNvPr>
          <p:cNvSpPr/>
          <p:nvPr/>
        </p:nvSpPr>
        <p:spPr>
          <a:xfrm>
            <a:off x="5994685" y="4492668"/>
            <a:ext cx="2657411" cy="31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out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通过组网能力提升规模算力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6FFCF-93EA-483E-8863-8D2A79A6185E}"/>
              </a:ext>
            </a:extLst>
          </p:cNvPr>
          <p:cNvGrpSpPr/>
          <p:nvPr/>
        </p:nvGrpSpPr>
        <p:grpSpPr>
          <a:xfrm>
            <a:off x="263440" y="1218609"/>
            <a:ext cx="2272837" cy="4937924"/>
            <a:chOff x="314377" y="1217745"/>
            <a:chExt cx="2273725" cy="4939853"/>
          </a:xfrm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69E9C0D-E2B8-4E1B-82A7-3553149FDB80}"/>
                </a:ext>
              </a:extLst>
            </p:cNvPr>
            <p:cNvSpPr txBox="1"/>
            <p:nvPr/>
          </p:nvSpPr>
          <p:spPr>
            <a:xfrm>
              <a:off x="442332" y="1217745"/>
              <a:ext cx="2017815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zh-CN" altLang="en-US" sz="1599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领先集群设计思考</a:t>
              </a:r>
              <a:endPara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圆角矩形 78">
              <a:extLst>
                <a:ext uri="{FF2B5EF4-FFF2-40B4-BE49-F238E27FC236}">
                  <a16:creationId xmlns:a16="http://schemas.microsoft.com/office/drawing/2014/main" id="{AB1510D8-5408-4CA2-941F-292B76CFC5BC}"/>
                </a:ext>
              </a:extLst>
            </p:cNvPr>
            <p:cNvSpPr/>
            <p:nvPr/>
          </p:nvSpPr>
          <p:spPr>
            <a:xfrm>
              <a:off x="314377" y="1725409"/>
              <a:ext cx="2273725" cy="4432189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09" name="矩形">
              <a:extLst>
                <a:ext uri="{FF2B5EF4-FFF2-40B4-BE49-F238E27FC236}">
                  <a16:creationId xmlns:a16="http://schemas.microsoft.com/office/drawing/2014/main" id="{BC5213A5-B314-49F2-8BF8-636E17FD389A}"/>
                </a:ext>
              </a:extLst>
            </p:cNvPr>
            <p:cNvSpPr/>
            <p:nvPr/>
          </p:nvSpPr>
          <p:spPr>
            <a:xfrm>
              <a:off x="449748" y="5166060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L0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、</a:t>
              </a: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L1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机房配套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布局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供电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制冷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承重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5" name="矩形">
              <a:extLst>
                <a:ext uri="{FF2B5EF4-FFF2-40B4-BE49-F238E27FC236}">
                  <a16:creationId xmlns:a16="http://schemas.microsoft.com/office/drawing/2014/main" id="{0CA78F61-583F-461A-B8A2-2AC6F26664CD}"/>
                </a:ext>
              </a:extLst>
            </p:cNvPr>
            <p:cNvSpPr/>
            <p:nvPr/>
          </p:nvSpPr>
          <p:spPr>
            <a:xfrm>
              <a:off x="449748" y="4070656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L2</a:t>
              </a:r>
              <a:r>
                <a:rPr lang="zh-CN" altLang="en-US" sz="1399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算力底座</a:t>
              </a:r>
              <a:endParaRPr lang="en-US" altLang="zh-CN" sz="1399" b="1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计算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网络 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存储</a:t>
              </a:r>
              <a:r>
                <a:rPr lang="en-US" altLang="zh-CN" sz="110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 </a:t>
              </a:r>
            </a:p>
          </p:txBody>
        </p:sp>
        <p:sp>
          <p:nvSpPr>
            <p:cNvPr id="116" name="矩形">
              <a:extLst>
                <a:ext uri="{FF2B5EF4-FFF2-40B4-BE49-F238E27FC236}">
                  <a16:creationId xmlns:a16="http://schemas.microsoft.com/office/drawing/2014/main" id="{F212A54D-ECE7-4F20-9DA5-BE2EC6E661EF}"/>
                </a:ext>
              </a:extLst>
            </p:cNvPr>
            <p:cNvSpPr/>
            <p:nvPr/>
          </p:nvSpPr>
          <p:spPr>
            <a:xfrm>
              <a:off x="449748" y="2975252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L3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智算使能</a:t>
              </a:r>
              <a:endParaRPr lang="en-US" altLang="zh-CN" sz="1200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（基础使能</a:t>
              </a:r>
              <a:r>
                <a:rPr lang="en-US" altLang="zh-CN" sz="11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&amp;</a:t>
              </a:r>
              <a:r>
                <a:rPr lang="zh-CN" altLang="en-US" sz="1100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智算平台）</a:t>
              </a:r>
              <a:endParaRPr lang="en-US" altLang="zh-CN" sz="105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调度平台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XX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云</a:t>
              </a:r>
              <a:endParaRPr lang="en-US" altLang="zh-CN" sz="105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 err="1">
                  <a:solidFill>
                    <a:srgbClr val="666666"/>
                  </a:solidFill>
                  <a:latin typeface="微软雅黑"/>
                  <a:ea typeface="微软雅黑"/>
                </a:rPr>
                <a:t>MindX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| CCAE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智能运维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05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9" name="矩形">
              <a:extLst>
                <a:ext uri="{FF2B5EF4-FFF2-40B4-BE49-F238E27FC236}">
                  <a16:creationId xmlns:a16="http://schemas.microsoft.com/office/drawing/2014/main" id="{6746EE93-A0F4-4966-8480-28E112C6DB8D}"/>
                </a:ext>
              </a:extLst>
            </p:cNvPr>
            <p:cNvSpPr/>
            <p:nvPr/>
          </p:nvSpPr>
          <p:spPr>
            <a:xfrm>
              <a:off x="449748" y="1879848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L4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大模型应用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NLP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CV | …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B6E291E0-8A77-4B58-9F6B-2D92CBD0664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66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6C70439A-0C06-4286-938F-216425C6A214}"/>
              </a:ext>
            </a:extLst>
          </p:cNvPr>
          <p:cNvSpPr/>
          <p:nvPr/>
        </p:nvSpPr>
        <p:spPr>
          <a:xfrm>
            <a:off x="7154814" y="1396666"/>
            <a:ext cx="3852038" cy="335910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E636593E-07C4-4EFD-9FDE-A7CFB2CA7722}"/>
              </a:ext>
            </a:extLst>
          </p:cNvPr>
          <p:cNvSpPr/>
          <p:nvPr/>
        </p:nvSpPr>
        <p:spPr>
          <a:xfrm>
            <a:off x="7782686" y="1396658"/>
            <a:ext cx="2855213" cy="307984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0D3CC1-7BD6-4780-8230-40FE7102C290}"/>
              </a:ext>
            </a:extLst>
          </p:cNvPr>
          <p:cNvSpPr/>
          <p:nvPr/>
        </p:nvSpPr>
        <p:spPr>
          <a:xfrm>
            <a:off x="7916945" y="2709405"/>
            <a:ext cx="2595648" cy="17384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D9C38D-C645-4F52-9E7C-14C803DFCF1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1120" y="381445"/>
            <a:ext cx="11820525" cy="4397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计算节点硬件架构：优先瞄准大带宽参数面匹配对接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BBCEE4-FD71-4589-A03F-47D8FFB3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63" y="1510512"/>
            <a:ext cx="5218082" cy="349609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743B0CF-E3E3-460F-B192-CFA0586BED3A}"/>
              </a:ext>
            </a:extLst>
          </p:cNvPr>
          <p:cNvSpPr txBox="1"/>
          <p:nvPr/>
        </p:nvSpPr>
        <p:spPr>
          <a:xfrm>
            <a:off x="7702885" y="1023492"/>
            <a:ext cx="2528769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逻辑架构视图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ABFD24-5E61-4E4D-94E3-E1636578F7AF}"/>
              </a:ext>
            </a:extLst>
          </p:cNvPr>
          <p:cNvSpPr txBox="1"/>
          <p:nvPr/>
        </p:nvSpPr>
        <p:spPr>
          <a:xfrm>
            <a:off x="1996216" y="1023492"/>
            <a:ext cx="2861722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物理硬件视图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D98F9C1-C5FA-4864-B983-B51396BC708F}"/>
              </a:ext>
            </a:extLst>
          </p:cNvPr>
          <p:cNvSpPr/>
          <p:nvPr/>
        </p:nvSpPr>
        <p:spPr>
          <a:xfrm>
            <a:off x="916875" y="4996679"/>
            <a:ext cx="11277507" cy="114416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卡间互连：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HCCS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大带宽互连，适合千亿参数大模型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并行高速通信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网口带宽：芯片直出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200Gbps</a:t>
            </a:r>
          </a:p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200Gbps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大带宽</a:t>
            </a:r>
            <a:r>
              <a:rPr lang="en-US" altLang="zh-CN" sz="1200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大模型训练中千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产生的海量参数数据，在参数面网络完成持续顺畅的交换，助力大模型训练高效进行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58374E0-9815-469A-838A-F686F2135500}"/>
              </a:ext>
            </a:extLst>
          </p:cNvPr>
          <p:cNvSpPr/>
          <p:nvPr/>
        </p:nvSpPr>
        <p:spPr>
          <a:xfrm>
            <a:off x="6397098" y="2639734"/>
            <a:ext cx="917643" cy="5039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B093B77-31CB-42C2-98E9-D9AF66AC6D66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4434817" y="1691111"/>
            <a:ext cx="3680862" cy="816779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964E3A09-BB15-400B-A4E0-9FA5B4FAC826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4450778" y="3339637"/>
            <a:ext cx="3082051" cy="20565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81">
            <a:extLst>
              <a:ext uri="{FF2B5EF4-FFF2-40B4-BE49-F238E27FC236}">
                <a16:creationId xmlns:a16="http://schemas.microsoft.com/office/drawing/2014/main" id="{6D512C01-CE96-400D-BA8A-0A6EA286C195}"/>
              </a:ext>
            </a:extLst>
          </p:cNvPr>
          <p:cNvCxnSpPr>
            <a:stCxn id="154" idx="1"/>
          </p:cNvCxnSpPr>
          <p:nvPr/>
        </p:nvCxnSpPr>
        <p:spPr>
          <a:xfrm rot="10800000" flipV="1">
            <a:off x="9725559" y="2972357"/>
            <a:ext cx="245772" cy="2120378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97" name="肘形连接符 78">
            <a:extLst>
              <a:ext uri="{FF2B5EF4-FFF2-40B4-BE49-F238E27FC236}">
                <a16:creationId xmlns:a16="http://schemas.microsoft.com/office/drawing/2014/main" id="{590704C0-E11E-435B-A4DE-BA6F2285F6F6}"/>
              </a:ext>
            </a:extLst>
          </p:cNvPr>
          <p:cNvCxnSpPr>
            <a:stCxn id="112" idx="1"/>
          </p:cNvCxnSpPr>
          <p:nvPr/>
        </p:nvCxnSpPr>
        <p:spPr>
          <a:xfrm rot="10800000" flipV="1">
            <a:off x="8636325" y="2616974"/>
            <a:ext cx="286224" cy="2753397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120DEB18-A60A-4507-9F71-E2C1A570BF62}"/>
              </a:ext>
            </a:extLst>
          </p:cNvPr>
          <p:cNvSpPr/>
          <p:nvPr/>
        </p:nvSpPr>
        <p:spPr>
          <a:xfrm>
            <a:off x="8115680" y="1895955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02E7FD1-55C1-498F-83CE-93362F1FBF07}"/>
              </a:ext>
            </a:extLst>
          </p:cNvPr>
          <p:cNvSpPr/>
          <p:nvPr/>
        </p:nvSpPr>
        <p:spPr>
          <a:xfrm>
            <a:off x="9545477" y="1895955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F32881D7-B69A-4C5D-81CD-92472F2B861F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8967392" y="2015087"/>
            <a:ext cx="578085" cy="0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FA1509C0-41E7-4A9E-95D0-9C8DADEE4833}"/>
              </a:ext>
            </a:extLst>
          </p:cNvPr>
          <p:cNvSpPr/>
          <p:nvPr/>
        </p:nvSpPr>
        <p:spPr>
          <a:xfrm>
            <a:off x="8115680" y="1571978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D83F19F-2A7F-4244-BADC-A7836D28BFD6}"/>
              </a:ext>
            </a:extLst>
          </p:cNvPr>
          <p:cNvSpPr/>
          <p:nvPr/>
        </p:nvSpPr>
        <p:spPr>
          <a:xfrm>
            <a:off x="9545477" y="1571978"/>
            <a:ext cx="851711" cy="23826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763EB36-ED03-47BE-B755-8519D89202B9}"/>
              </a:ext>
            </a:extLst>
          </p:cNvPr>
          <p:cNvCxnSpPr>
            <a:stCxn id="101" idx="3"/>
            <a:endCxn id="102" idx="1"/>
          </p:cNvCxnSpPr>
          <p:nvPr/>
        </p:nvCxnSpPr>
        <p:spPr>
          <a:xfrm>
            <a:off x="8967392" y="1691109"/>
            <a:ext cx="578085" cy="0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AE36E11B-2D41-4FB1-87B1-8FCE4F8A94AA}"/>
              </a:ext>
            </a:extLst>
          </p:cNvPr>
          <p:cNvCxnSpPr>
            <a:stCxn id="101" idx="3"/>
            <a:endCxn id="99" idx="1"/>
          </p:cNvCxnSpPr>
          <p:nvPr/>
        </p:nvCxnSpPr>
        <p:spPr>
          <a:xfrm>
            <a:off x="8967392" y="1691110"/>
            <a:ext cx="578085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DE0F489D-06AF-403D-A2C5-08FC42EFADF1}"/>
              </a:ext>
            </a:extLst>
          </p:cNvPr>
          <p:cNvCxnSpPr>
            <a:stCxn id="102" idx="1"/>
            <a:endCxn id="98" idx="3"/>
          </p:cNvCxnSpPr>
          <p:nvPr/>
        </p:nvCxnSpPr>
        <p:spPr>
          <a:xfrm flipH="1">
            <a:off x="8967392" y="1691110"/>
            <a:ext cx="578085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FA5AD8-9D46-437E-86D2-3AA3225E4DDC}"/>
              </a:ext>
            </a:extLst>
          </p:cNvPr>
          <p:cNvCxnSpPr>
            <a:stCxn id="102" idx="1"/>
            <a:endCxn id="99" idx="1"/>
          </p:cNvCxnSpPr>
          <p:nvPr/>
        </p:nvCxnSpPr>
        <p:spPr>
          <a:xfrm>
            <a:off x="9545476" y="1691110"/>
            <a:ext cx="0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A7EAC959-3649-465E-BA7A-D508F3CA1130}"/>
              </a:ext>
            </a:extLst>
          </p:cNvPr>
          <p:cNvCxnSpPr>
            <a:stCxn id="101" idx="3"/>
            <a:endCxn id="98" idx="3"/>
          </p:cNvCxnSpPr>
          <p:nvPr/>
        </p:nvCxnSpPr>
        <p:spPr>
          <a:xfrm>
            <a:off x="8967390" y="1691110"/>
            <a:ext cx="0" cy="323977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51D15065-7DB0-4F95-974A-9A4FE09ADE47}"/>
              </a:ext>
            </a:extLst>
          </p:cNvPr>
          <p:cNvSpPr/>
          <p:nvPr/>
        </p:nvSpPr>
        <p:spPr bwMode="auto">
          <a:xfrm>
            <a:off x="8922549" y="2485129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F1ACFFD-339C-460A-8288-6FB94087E14C}"/>
              </a:ext>
            </a:extLst>
          </p:cNvPr>
          <p:cNvSpPr/>
          <p:nvPr/>
        </p:nvSpPr>
        <p:spPr bwMode="auto">
          <a:xfrm>
            <a:off x="8922549" y="4344508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8567E92-BD44-45CA-8B34-408EFDFC2C56}"/>
              </a:ext>
            </a:extLst>
          </p:cNvPr>
          <p:cNvSpPr/>
          <p:nvPr/>
        </p:nvSpPr>
        <p:spPr bwMode="auto">
          <a:xfrm>
            <a:off x="10259539" y="3413446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E347EE4-E63A-4988-AC94-07914FF0F6AB}"/>
              </a:ext>
            </a:extLst>
          </p:cNvPr>
          <p:cNvSpPr/>
          <p:nvPr/>
        </p:nvSpPr>
        <p:spPr bwMode="auto">
          <a:xfrm>
            <a:off x="7532828" y="3413446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6229629C-0452-434A-821B-8342AD05EFAC}"/>
              </a:ext>
            </a:extLst>
          </p:cNvPr>
          <p:cNvSpPr/>
          <p:nvPr/>
        </p:nvSpPr>
        <p:spPr bwMode="auto">
          <a:xfrm>
            <a:off x="7849390" y="2810054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F4E7922-78E7-4967-8C93-EA0E66A34037}"/>
              </a:ext>
            </a:extLst>
          </p:cNvPr>
          <p:cNvSpPr/>
          <p:nvPr/>
        </p:nvSpPr>
        <p:spPr bwMode="auto">
          <a:xfrm>
            <a:off x="7855911" y="4005283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8684D58-22D3-451F-B5A0-E7918A4C2C57}"/>
              </a:ext>
            </a:extLst>
          </p:cNvPr>
          <p:cNvSpPr/>
          <p:nvPr/>
        </p:nvSpPr>
        <p:spPr bwMode="auto">
          <a:xfrm>
            <a:off x="9971332" y="3977219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30E2D91B-B714-4378-9A19-984AA7AEFCE7}"/>
              </a:ext>
            </a:extLst>
          </p:cNvPr>
          <p:cNvCxnSpPr>
            <a:stCxn id="114" idx="2"/>
          </p:cNvCxnSpPr>
          <p:nvPr/>
        </p:nvCxnSpPr>
        <p:spPr>
          <a:xfrm>
            <a:off x="10560185" y="3677135"/>
            <a:ext cx="0" cy="1482341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230CBFEE-90C3-4BEC-8EEC-91751E414867}"/>
              </a:ext>
            </a:extLst>
          </p:cNvPr>
          <p:cNvCxnSpPr>
            <a:endCxn id="118" idx="2"/>
          </p:cNvCxnSpPr>
          <p:nvPr/>
        </p:nvCxnSpPr>
        <p:spPr>
          <a:xfrm flipV="1">
            <a:off x="10271978" y="4240908"/>
            <a:ext cx="0" cy="1055675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99F1073D-CA4E-4B0D-8BFF-2D3CAF66F227}"/>
              </a:ext>
            </a:extLst>
          </p:cNvPr>
          <p:cNvCxnSpPr>
            <a:endCxn id="113" idx="2"/>
          </p:cNvCxnSpPr>
          <p:nvPr/>
        </p:nvCxnSpPr>
        <p:spPr>
          <a:xfrm flipV="1">
            <a:off x="9223195" y="4608197"/>
            <a:ext cx="0" cy="762175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51C81DC6-737C-49C8-8EB8-EC89E2665998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7833476" y="3677134"/>
            <a:ext cx="15915" cy="1756554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AD3631D1-54D9-4791-ABC6-FF15E39F7D5E}"/>
              </a:ext>
            </a:extLst>
          </p:cNvPr>
          <p:cNvCxnSpPr>
            <a:endCxn id="117" idx="2"/>
          </p:cNvCxnSpPr>
          <p:nvPr/>
        </p:nvCxnSpPr>
        <p:spPr>
          <a:xfrm flipV="1">
            <a:off x="8156557" y="4268972"/>
            <a:ext cx="0" cy="1256121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B409C01C-02C0-4907-8537-97664B983A1A}"/>
              </a:ext>
            </a:extLst>
          </p:cNvPr>
          <p:cNvSpPr/>
          <p:nvPr/>
        </p:nvSpPr>
        <p:spPr bwMode="auto">
          <a:xfrm>
            <a:off x="9971332" y="2840513"/>
            <a:ext cx="601292" cy="263688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</a:p>
        </p:txBody>
      </p:sp>
      <p:cxnSp>
        <p:nvCxnSpPr>
          <p:cNvPr id="155" name="肘形连接符 77">
            <a:extLst>
              <a:ext uri="{FF2B5EF4-FFF2-40B4-BE49-F238E27FC236}">
                <a16:creationId xmlns:a16="http://schemas.microsoft.com/office/drawing/2014/main" id="{BE31748B-9B6F-4258-9886-2F38C20CE488}"/>
              </a:ext>
            </a:extLst>
          </p:cNvPr>
          <p:cNvCxnSpPr>
            <a:stCxn id="116" idx="1"/>
          </p:cNvCxnSpPr>
          <p:nvPr/>
        </p:nvCxnSpPr>
        <p:spPr>
          <a:xfrm rot="10800000" flipV="1">
            <a:off x="7532830" y="2941898"/>
            <a:ext cx="316561" cy="2583194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56" name="云形 155">
            <a:extLst>
              <a:ext uri="{FF2B5EF4-FFF2-40B4-BE49-F238E27FC236}">
                <a16:creationId xmlns:a16="http://schemas.microsoft.com/office/drawing/2014/main" id="{2D1C749D-660F-4021-92C1-1BB49762D467}"/>
              </a:ext>
            </a:extLst>
          </p:cNvPr>
          <p:cNvSpPr/>
          <p:nvPr/>
        </p:nvSpPr>
        <p:spPr>
          <a:xfrm>
            <a:off x="7265963" y="5029180"/>
            <a:ext cx="3861732" cy="732500"/>
          </a:xfrm>
          <a:prstGeom prst="cloud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02CBEC4-D86D-498A-B837-34388B182B9C}"/>
              </a:ext>
            </a:extLst>
          </p:cNvPr>
          <p:cNvSpPr/>
          <p:nvPr/>
        </p:nvSpPr>
        <p:spPr>
          <a:xfrm>
            <a:off x="8450682" y="2748818"/>
            <a:ext cx="914043" cy="9140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92E78E-265E-42DC-B861-7130F188133A}"/>
              </a:ext>
            </a:extLst>
          </p:cNvPr>
          <p:cNvSpPr/>
          <p:nvPr/>
        </p:nvSpPr>
        <p:spPr>
          <a:xfrm>
            <a:off x="8508508" y="3421329"/>
            <a:ext cx="1397593" cy="30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034">
              <a:defRPr/>
            </a:pPr>
            <a:r>
              <a:rPr lang="zh-CN" altLang="en-US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HCCS</a:t>
            </a:r>
            <a:r>
              <a:rPr lang="zh-CN" altLang="en-US" sz="1399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互连</a:t>
            </a:r>
            <a:endParaRPr lang="zh-CN" altLang="en-US" sz="1799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F067593-B1B9-4C75-9EC6-23701D243B0C}"/>
              </a:ext>
            </a:extLst>
          </p:cNvPr>
          <p:cNvSpPr txBox="1"/>
          <p:nvPr/>
        </p:nvSpPr>
        <p:spPr>
          <a:xfrm>
            <a:off x="8275931" y="4804968"/>
            <a:ext cx="1708709" cy="246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en-US" altLang="zh-CN" sz="1599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* 200G</a:t>
            </a:r>
            <a:endParaRPr kumimoji="1" lang="zh-CN" altLang="en-US" sz="1599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C3C935CB-2665-4D5E-BDB5-B4B4C7D8C9C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424A05D7-BCAF-4767-BAC3-D47742245C94}"/>
              </a:ext>
            </a:extLst>
          </p:cNvPr>
          <p:cNvGraphicFramePr>
            <a:graphicFrameLocks noGrp="1"/>
          </p:cNvGraphicFramePr>
          <p:nvPr/>
        </p:nvGraphicFramePr>
        <p:xfrm>
          <a:off x="10345323" y="234739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10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 3">
            <a:extLst>
              <a:ext uri="{FF2B5EF4-FFF2-40B4-BE49-F238E27FC236}">
                <a16:creationId xmlns:a16="http://schemas.microsoft.com/office/drawing/2014/main" id="{28EBB7C6-5997-4934-8BA9-A92B20561172}"/>
              </a:ext>
            </a:extLst>
          </p:cNvPr>
          <p:cNvSpPr>
            <a:spLocks noGrp="1"/>
          </p:cNvSpPr>
          <p:nvPr/>
        </p:nvSpPr>
        <p:spPr>
          <a:xfrm>
            <a:off x="441274" y="226948"/>
            <a:ext cx="12237103" cy="611266"/>
          </a:xfrm>
          <a:prstGeom prst="rect">
            <a:avLst/>
          </a:prstGeom>
        </p:spPr>
        <p:txBody>
          <a:bodyPr vert="horz" lIns="91404" tIns="45702" rIns="91404" bIns="45702" rtlCol="0" anchor="ctr">
            <a:noAutofit/>
          </a:bodyPr>
          <a:lstStyle>
            <a:lvl1pPr algn="l" defTabSz="455295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0B85C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j-cs"/>
              </a:defRPr>
            </a:lvl1pPr>
          </a:lstStyle>
          <a:p>
            <a:pPr defTabSz="455113"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智算集群网络方案设计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四平面独立组网，参数面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数据面采用大带宽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RoCE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满足大象流</a:t>
            </a:r>
            <a:endParaRPr lang="zh-CN" altLang="en-US" sz="3199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33FE3D18-0391-4B9C-B927-9F424D64029E}"/>
              </a:ext>
            </a:extLst>
          </p:cNvPr>
          <p:cNvGrpSpPr/>
          <p:nvPr/>
        </p:nvGrpSpPr>
        <p:grpSpPr>
          <a:xfrm>
            <a:off x="242446" y="1050501"/>
            <a:ext cx="7392194" cy="5082460"/>
            <a:chOff x="346837" y="661921"/>
            <a:chExt cx="7967255" cy="6062071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4D75D925-0376-41B0-8A49-04FE4EEFF568}"/>
                </a:ext>
              </a:extLst>
            </p:cNvPr>
            <p:cNvSpPr/>
            <p:nvPr/>
          </p:nvSpPr>
          <p:spPr>
            <a:xfrm>
              <a:off x="5432150" y="3776746"/>
              <a:ext cx="2798806" cy="2879105"/>
            </a:xfrm>
            <a:prstGeom prst="rect">
              <a:avLst/>
            </a:prstGeom>
            <a:solidFill>
              <a:srgbClr val="D4F1F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016120FC-8B41-4B11-B141-9841788357CE}"/>
                </a:ext>
              </a:extLst>
            </p:cNvPr>
            <p:cNvSpPr txBox="1"/>
            <p:nvPr/>
          </p:nvSpPr>
          <p:spPr>
            <a:xfrm>
              <a:off x="6277551" y="6456256"/>
              <a:ext cx="1193872" cy="256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48A2D9FC-B07F-40E6-ADF8-3157BC51CAD4}"/>
                </a:ext>
              </a:extLst>
            </p:cNvPr>
            <p:cNvSpPr/>
            <p:nvPr/>
          </p:nvSpPr>
          <p:spPr>
            <a:xfrm>
              <a:off x="2717439" y="3775609"/>
              <a:ext cx="2606846" cy="2879105"/>
            </a:xfrm>
            <a:prstGeom prst="rect">
              <a:avLst/>
            </a:prstGeom>
            <a:solidFill>
              <a:srgbClr val="D4F1F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E52BA5DD-B9BC-4656-9FF1-C12E9806B4C4}"/>
                </a:ext>
              </a:extLst>
            </p:cNvPr>
            <p:cNvSpPr txBox="1"/>
            <p:nvPr/>
          </p:nvSpPr>
          <p:spPr>
            <a:xfrm>
              <a:off x="3549152" y="6439270"/>
              <a:ext cx="1111988" cy="256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参数面</a:t>
              </a: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94124CAE-A727-4281-AF36-B3B6B9AFAEAD}"/>
                </a:ext>
              </a:extLst>
            </p:cNvPr>
            <p:cNvSpPr/>
            <p:nvPr/>
          </p:nvSpPr>
          <p:spPr>
            <a:xfrm>
              <a:off x="509731" y="3793186"/>
              <a:ext cx="2104446" cy="2879105"/>
            </a:xfrm>
            <a:prstGeom prst="rect">
              <a:avLst/>
            </a:prstGeom>
            <a:solidFill>
              <a:srgbClr val="D4F1F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ED64C6D6-AAE8-455F-96BC-C7007BDF8E6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717739" y="679859"/>
              <a:ext cx="1154231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Border Leaf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FB4AFA9B-B961-4259-B2A0-EE7F9A12EA64}"/>
                </a:ext>
              </a:extLst>
            </p:cNvPr>
            <p:cNvCxnSpPr>
              <a:stCxn id="266" idx="2"/>
              <a:endCxn id="403" idx="0"/>
            </p:cNvCxnSpPr>
            <p:nvPr>
              <p:custDataLst>
                <p:tags r:id="rId4"/>
              </p:custDataLst>
            </p:nvPr>
          </p:nvCxnSpPr>
          <p:spPr>
            <a:xfrm flipH="1">
              <a:off x="3868125" y="1933545"/>
              <a:ext cx="1088436" cy="106415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CB9FBBA8-92F4-4ACB-B677-8A3EE827C8CF}"/>
                </a:ext>
              </a:extLst>
            </p:cNvPr>
            <p:cNvCxnSpPr>
              <a:stCxn id="265" idx="2"/>
              <a:endCxn id="403" idx="0"/>
            </p:cNvCxnSpPr>
            <p:nvPr>
              <p:custDataLst>
                <p:tags r:id="rId5"/>
              </p:custDataLst>
            </p:nvPr>
          </p:nvCxnSpPr>
          <p:spPr>
            <a:xfrm flipH="1">
              <a:off x="3868125" y="1933545"/>
              <a:ext cx="1682545" cy="106415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0B3C8A85-4A84-4996-91D9-DBE167FC715B}"/>
                </a:ext>
              </a:extLst>
            </p:cNvPr>
            <p:cNvCxnSpPr>
              <a:stCxn id="265" idx="2"/>
              <a:endCxn id="404" idx="0"/>
            </p:cNvCxnSpPr>
            <p:nvPr>
              <p:custDataLst>
                <p:tags r:id="rId6"/>
              </p:custDataLst>
            </p:nvPr>
          </p:nvCxnSpPr>
          <p:spPr>
            <a:xfrm flipH="1">
              <a:off x="4304238" y="1933545"/>
              <a:ext cx="1246432" cy="104619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C602D69E-799E-4B4C-9051-F342535A6E11}"/>
                </a:ext>
              </a:extLst>
            </p:cNvPr>
            <p:cNvCxnSpPr>
              <a:stCxn id="266" idx="2"/>
              <a:endCxn id="404" idx="0"/>
            </p:cNvCxnSpPr>
            <p:nvPr>
              <p:custDataLst>
                <p:tags r:id="rId7"/>
              </p:custDataLst>
            </p:nvPr>
          </p:nvCxnSpPr>
          <p:spPr>
            <a:xfrm flipH="1">
              <a:off x="4304238" y="1933545"/>
              <a:ext cx="652323" cy="104619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BA60A7D5-6B5B-4FEE-A21E-96AB8B52EE5F}"/>
                </a:ext>
              </a:extLst>
            </p:cNvPr>
            <p:cNvCxnSpPr>
              <a:stCxn id="403" idx="2"/>
              <a:endCxn id="293" idx="0"/>
            </p:cNvCxnSpPr>
            <p:nvPr>
              <p:custDataLst>
                <p:tags r:id="rId8"/>
              </p:custDataLst>
            </p:nvPr>
          </p:nvCxnSpPr>
          <p:spPr>
            <a:xfrm>
              <a:off x="3868125" y="3205907"/>
              <a:ext cx="259113" cy="623376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1A5474ED-D270-49F6-AED7-664D15B1DDFB}"/>
                </a:ext>
              </a:extLst>
            </p:cNvPr>
            <p:cNvCxnSpPr>
              <a:stCxn id="404" idx="2"/>
              <a:endCxn id="293" idx="0"/>
            </p:cNvCxnSpPr>
            <p:nvPr>
              <p:custDataLst>
                <p:tags r:id="rId9"/>
              </p:custDataLst>
            </p:nvPr>
          </p:nvCxnSpPr>
          <p:spPr>
            <a:xfrm flipH="1">
              <a:off x="4127238" y="3187954"/>
              <a:ext cx="177000" cy="641329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CD331EB0-D7AF-4D0C-ABA6-2E65400A156C}"/>
                </a:ext>
              </a:extLst>
            </p:cNvPr>
            <p:cNvCxnSpPr>
              <a:stCxn id="361" idx="0"/>
            </p:cNvCxnSpPr>
            <p:nvPr>
              <p:custDataLst>
                <p:tags r:id="rId10"/>
              </p:custDataLst>
            </p:nvPr>
          </p:nvCxnSpPr>
          <p:spPr bwMode="auto">
            <a:xfrm flipH="1" flipV="1">
              <a:off x="4710693" y="5029240"/>
              <a:ext cx="146829" cy="467079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0B838742-E58E-4AC0-818F-748533AB2BAC}"/>
                </a:ext>
              </a:extLst>
            </p:cNvPr>
            <p:cNvCxnSpPr>
              <a:stCxn id="360" idx="0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3708530" y="5029241"/>
              <a:ext cx="1002163" cy="472496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38" name="Picture 5">
              <a:extLst>
                <a:ext uri="{FF2B5EF4-FFF2-40B4-BE49-F238E27FC236}">
                  <a16:creationId xmlns:a16="http://schemas.microsoft.com/office/drawing/2014/main" id="{B31180DA-0528-4CC5-A59D-76D0335A908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4249990" y="4022826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9" name="Picture 5">
              <a:extLst>
                <a:ext uri="{FF2B5EF4-FFF2-40B4-BE49-F238E27FC236}">
                  <a16:creationId xmlns:a16="http://schemas.microsoft.com/office/drawing/2014/main" id="{70FE6759-9C6E-47A9-9887-C9FB6DCB6C0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4249990" y="4304995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0" name="Picture 5">
              <a:extLst>
                <a:ext uri="{FF2B5EF4-FFF2-40B4-BE49-F238E27FC236}">
                  <a16:creationId xmlns:a16="http://schemas.microsoft.com/office/drawing/2014/main" id="{ACAEA2EC-EC1D-4E42-86EA-853355242DA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4249990" y="4600872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0DCFA134-C57F-4A95-91F6-94796C54FE6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52028" y="3881017"/>
              <a:ext cx="2111389" cy="1132439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03C02E75-E087-4CF4-853A-15C7DAE0EB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249990" y="4769559"/>
              <a:ext cx="840648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训练服务器</a:t>
              </a:r>
            </a:p>
          </p:txBody>
        </p: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F1618402-ADAE-4212-9EA0-9209DCCB3B1B}"/>
                </a:ext>
              </a:extLst>
            </p:cNvPr>
            <p:cNvCxnSpPr>
              <a:stCxn id="266" idx="2"/>
              <a:endCxn id="411" idx="0"/>
            </p:cNvCxnSpPr>
            <p:nvPr>
              <p:custDataLst>
                <p:tags r:id="rId17"/>
              </p:custDataLst>
            </p:nvPr>
          </p:nvCxnSpPr>
          <p:spPr>
            <a:xfrm flipH="1">
              <a:off x="2327200" y="1933545"/>
              <a:ext cx="2629361" cy="959014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6BBD5EE4-4ED0-4A93-A2DD-AC97261CBC59}"/>
                </a:ext>
              </a:extLst>
            </p:cNvPr>
            <p:cNvCxnSpPr>
              <a:stCxn id="265" idx="2"/>
              <a:endCxn id="411" idx="0"/>
            </p:cNvCxnSpPr>
            <p:nvPr>
              <p:custDataLst>
                <p:tags r:id="rId18"/>
              </p:custDataLst>
            </p:nvPr>
          </p:nvCxnSpPr>
          <p:spPr>
            <a:xfrm flipH="1">
              <a:off x="2327200" y="1933545"/>
              <a:ext cx="3223470" cy="959014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01EAFEFC-974D-4AA4-9D63-B08C9E3E20E0}"/>
                </a:ext>
              </a:extLst>
            </p:cNvPr>
            <p:cNvCxnSpPr>
              <a:stCxn id="259" idx="2"/>
              <a:endCxn id="426" idx="0"/>
            </p:cNvCxnSpPr>
            <p:nvPr>
              <p:custDataLst>
                <p:tags r:id="rId19"/>
              </p:custDataLst>
            </p:nvPr>
          </p:nvCxnSpPr>
          <p:spPr>
            <a:xfrm flipH="1">
              <a:off x="1631811" y="1188978"/>
              <a:ext cx="3893106" cy="1307449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0CD59A31-63BC-405E-92B5-4E4DCD00EC11}"/>
                </a:ext>
              </a:extLst>
            </p:cNvPr>
            <p:cNvCxnSpPr>
              <a:stCxn id="258" idx="2"/>
              <a:endCxn id="425" idx="0"/>
            </p:cNvCxnSpPr>
            <p:nvPr>
              <p:custDataLst>
                <p:tags r:id="rId20"/>
              </p:custDataLst>
            </p:nvPr>
          </p:nvCxnSpPr>
          <p:spPr>
            <a:xfrm flipH="1">
              <a:off x="805172" y="1188978"/>
              <a:ext cx="4174002" cy="1307449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4E9D210F-0BD5-4679-A260-D1451275EF8E}"/>
                </a:ext>
              </a:extLst>
            </p:cNvPr>
            <p:cNvCxnSpPr>
              <a:stCxn id="265" idx="2"/>
              <a:endCxn id="412" idx="0"/>
            </p:cNvCxnSpPr>
            <p:nvPr>
              <p:custDataLst>
                <p:tags r:id="rId21"/>
              </p:custDataLst>
            </p:nvPr>
          </p:nvCxnSpPr>
          <p:spPr>
            <a:xfrm flipH="1">
              <a:off x="2763291" y="1933545"/>
              <a:ext cx="2787379" cy="959453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97C9049A-9044-4F35-B069-21E9397B1D94}"/>
                </a:ext>
              </a:extLst>
            </p:cNvPr>
            <p:cNvCxnSpPr>
              <a:stCxn id="266" idx="2"/>
              <a:endCxn id="412" idx="0"/>
            </p:cNvCxnSpPr>
            <p:nvPr>
              <p:custDataLst>
                <p:tags r:id="rId22"/>
              </p:custDataLst>
            </p:nvPr>
          </p:nvCxnSpPr>
          <p:spPr>
            <a:xfrm flipH="1">
              <a:off x="2763291" y="1933545"/>
              <a:ext cx="2193270" cy="959453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570F0489-00C2-499A-B3D9-1905ACF5CDBE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197320" y="963621"/>
              <a:ext cx="272520" cy="242434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1E0D8357-DF24-4477-902F-0C4C632095D6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1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955129" y="963621"/>
              <a:ext cx="272520" cy="242434"/>
            </a:xfrm>
            <a:prstGeom prst="rect">
              <a:avLst/>
            </a:prstGeom>
          </p:spPr>
        </p:pic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2CEEE49-EE2A-4E25-B582-B6DF61B7ED41}"/>
                </a:ext>
              </a:extLst>
            </p:cNvPr>
            <p:cNvCxnSpPr>
              <a:stCxn id="258" idx="1"/>
              <a:endCxn id="249" idx="3"/>
            </p:cNvCxnSpPr>
            <p:nvPr>
              <p:custDataLst>
                <p:tags r:id="rId25"/>
              </p:custDataLst>
            </p:nvPr>
          </p:nvCxnSpPr>
          <p:spPr>
            <a:xfrm flipH="1">
              <a:off x="4470234" y="1085204"/>
              <a:ext cx="38365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5A1AB75D-41A4-44C5-9528-2185ADA27489}"/>
                </a:ext>
              </a:extLst>
            </p:cNvPr>
            <p:cNvCxnSpPr>
              <a:stCxn id="250" idx="1"/>
              <a:endCxn id="259" idx="3"/>
            </p:cNvCxnSpPr>
            <p:nvPr>
              <p:custDataLst>
                <p:tags r:id="rId26"/>
              </p:custDataLst>
            </p:nvPr>
          </p:nvCxnSpPr>
          <p:spPr>
            <a:xfrm flipH="1">
              <a:off x="5650556" y="1084838"/>
              <a:ext cx="304571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068D8E1D-5E31-455F-B067-075EE4ABC112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3630460" y="978048"/>
              <a:ext cx="637223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</a:p>
          </p:txBody>
        </p: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8837C63B-94AE-4EAB-B153-52103E725F6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 flipH="1">
              <a:off x="6141176" y="993476"/>
              <a:ext cx="629224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</a:p>
          </p:txBody>
        </p: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9AD6ED46-E8DC-4BB5-8E6F-2A9CC8F758BE}"/>
                </a:ext>
              </a:extLst>
            </p:cNvPr>
            <p:cNvCxnSpPr>
              <a:cxnSpLocks/>
              <a:stCxn id="395" idx="0"/>
              <a:endCxn id="346" idx="2"/>
            </p:cNvCxnSpPr>
            <p:nvPr>
              <p:custDataLst>
                <p:tags r:id="rId29"/>
              </p:custDataLst>
            </p:nvPr>
          </p:nvCxnSpPr>
          <p:spPr>
            <a:xfrm flipH="1" flipV="1">
              <a:off x="6335057" y="4608791"/>
              <a:ext cx="996112" cy="878818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98AC0E4-8972-4D46-8419-0A609DE8EC1E}"/>
                </a:ext>
              </a:extLst>
            </p:cNvPr>
            <p:cNvCxnSpPr>
              <a:cxnSpLocks/>
              <a:stCxn id="346" idx="2"/>
              <a:endCxn id="399" idx="0"/>
            </p:cNvCxnSpPr>
            <p:nvPr>
              <p:custDataLst>
                <p:tags r:id="rId30"/>
              </p:custDataLst>
            </p:nvPr>
          </p:nvCxnSpPr>
          <p:spPr>
            <a:xfrm>
              <a:off x="6335057" y="4608791"/>
              <a:ext cx="1548282" cy="878265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0F2EA01F-E196-44DF-B712-F064F2D80F15}"/>
                </a:ext>
              </a:extLst>
            </p:cNvPr>
            <p:cNvGrpSpPr/>
            <p:nvPr/>
          </p:nvGrpSpPr>
          <p:grpSpPr>
            <a:xfrm>
              <a:off x="5038649" y="972593"/>
              <a:ext cx="394765" cy="163830"/>
              <a:chOff x="4058106" y="3237998"/>
              <a:chExt cx="416210" cy="170222"/>
            </a:xfrm>
          </p:grpSpPr>
          <p:cxnSp>
            <p:nvCxnSpPr>
              <p:cNvPr id="431" name="直接连接符 430">
                <a:extLst>
                  <a:ext uri="{FF2B5EF4-FFF2-40B4-BE49-F238E27FC236}">
                    <a16:creationId xmlns:a16="http://schemas.microsoft.com/office/drawing/2014/main" id="{DFC692DF-E091-4D9C-BA2A-7C0FB6264448}"/>
                  </a:ext>
                </a:extLst>
              </p:cNvPr>
              <p:cNvCxnSpPr/>
              <p:nvPr>
                <p:custDataLst>
                  <p:tags r:id="rId163"/>
                </p:custDataLst>
              </p:nvPr>
            </p:nvCxnSpPr>
            <p:spPr>
              <a:xfrm>
                <a:off x="4058106" y="3300244"/>
                <a:ext cx="41621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32" name="直接连接符 431">
                <a:extLst>
                  <a:ext uri="{FF2B5EF4-FFF2-40B4-BE49-F238E27FC236}">
                    <a16:creationId xmlns:a16="http://schemas.microsoft.com/office/drawing/2014/main" id="{E367CF67-7EB3-4EAC-A2B3-126E29EBC24F}"/>
                  </a:ext>
                </a:extLst>
              </p:cNvPr>
              <p:cNvCxnSpPr/>
              <p:nvPr>
                <p:custDataLst>
                  <p:tags r:id="rId164"/>
                </p:custDataLst>
              </p:nvPr>
            </p:nvCxnSpPr>
            <p:spPr>
              <a:xfrm>
                <a:off x="4058106" y="3349613"/>
                <a:ext cx="41621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A2B2E6D7-27AE-4BB8-AEED-F4A208A01325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>
              <a:xfrm flipH="1">
                <a:off x="4255862" y="3237998"/>
                <a:ext cx="45719" cy="170222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BCC29423-4098-44F4-8248-23936F861899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685" y="980698"/>
              <a:ext cx="250977" cy="208280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259" name="图片 258">
              <a:extLst>
                <a:ext uri="{FF2B5EF4-FFF2-40B4-BE49-F238E27FC236}">
                  <a16:creationId xmlns:a16="http://schemas.microsoft.com/office/drawing/2014/main" id="{5A1E4035-05A5-4188-80D3-E473EEBFB4B6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1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428" y="980698"/>
              <a:ext cx="250977" cy="208280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AE571EDD-C4D4-4354-AF52-2B717C1AF66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59570" y="873534"/>
              <a:ext cx="1202596" cy="384175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7AB40FA5-2E49-43DF-8772-E3ED552E8451}"/>
                </a:ext>
              </a:extLst>
            </p:cNvPr>
            <p:cNvCxnSpPr>
              <a:stCxn id="259" idx="2"/>
              <a:endCxn id="266" idx="0"/>
            </p:cNvCxnSpPr>
            <p:nvPr>
              <p:custDataLst>
                <p:tags r:id="rId34"/>
              </p:custDataLst>
            </p:nvPr>
          </p:nvCxnSpPr>
          <p:spPr>
            <a:xfrm flipH="1">
              <a:off x="4956561" y="1188979"/>
              <a:ext cx="568355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213592AA-04E7-4047-A478-5861D6B0C903}"/>
                </a:ext>
              </a:extLst>
            </p:cNvPr>
            <p:cNvCxnSpPr>
              <a:stCxn id="266" idx="0"/>
              <a:endCxn id="258" idx="2"/>
            </p:cNvCxnSpPr>
            <p:nvPr>
              <p:custDataLst>
                <p:tags r:id="rId35"/>
              </p:custDataLst>
            </p:nvPr>
          </p:nvCxnSpPr>
          <p:spPr>
            <a:xfrm flipV="1">
              <a:off x="4956562" y="1188979"/>
              <a:ext cx="22612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84B22D8E-2D13-4927-945A-9676910E92F7}"/>
                </a:ext>
              </a:extLst>
            </p:cNvPr>
            <p:cNvCxnSpPr>
              <a:stCxn id="265" idx="0"/>
              <a:endCxn id="258" idx="2"/>
            </p:cNvCxnSpPr>
            <p:nvPr>
              <p:custDataLst>
                <p:tags r:id="rId36"/>
              </p:custDataLst>
            </p:nvPr>
          </p:nvCxnSpPr>
          <p:spPr>
            <a:xfrm flipH="1" flipV="1">
              <a:off x="4979173" y="1188979"/>
              <a:ext cx="571497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D30C213A-8EAF-4523-A5A3-A8892507DEA4}"/>
                </a:ext>
              </a:extLst>
            </p:cNvPr>
            <p:cNvCxnSpPr>
              <a:stCxn id="265" idx="0"/>
              <a:endCxn id="259" idx="2"/>
            </p:cNvCxnSpPr>
            <p:nvPr>
              <p:custDataLst>
                <p:tags r:id="rId37"/>
              </p:custDataLst>
            </p:nvPr>
          </p:nvCxnSpPr>
          <p:spPr>
            <a:xfrm flipH="1" flipV="1">
              <a:off x="5524917" y="1188979"/>
              <a:ext cx="25753" cy="54708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pic>
          <p:nvPicPr>
            <p:cNvPr id="265" name="图片 264">
              <a:extLst>
                <a:ext uri="{FF2B5EF4-FFF2-40B4-BE49-F238E27FC236}">
                  <a16:creationId xmlns:a16="http://schemas.microsoft.com/office/drawing/2014/main" id="{637FA54F-259E-47E3-9D36-D9F1DD36C726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1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489" y="1736060"/>
              <a:ext cx="248362" cy="19748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79B9C282-5E71-4368-96D4-F64DFB2A2D4E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1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80" y="1736060"/>
              <a:ext cx="248362" cy="19748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564AC672-0E8B-4D70-BC6A-783FD83091CA}"/>
                </a:ext>
              </a:extLst>
            </p:cNvPr>
            <p:cNvGrpSpPr/>
            <p:nvPr/>
          </p:nvGrpSpPr>
          <p:grpSpPr>
            <a:xfrm>
              <a:off x="448061" y="2266538"/>
              <a:ext cx="1477041" cy="1255816"/>
              <a:chOff x="-29065" y="2691038"/>
              <a:chExt cx="1435041" cy="1255816"/>
            </a:xfrm>
          </p:grpSpPr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F4F736B4-AE37-4E71-B0EA-DB724401C02C}"/>
                  </a:ext>
                </a:extLst>
              </p:cNvPr>
              <p:cNvGrpSpPr/>
              <p:nvPr/>
            </p:nvGrpSpPr>
            <p:grpSpPr>
              <a:xfrm>
                <a:off x="-29065" y="2691038"/>
                <a:ext cx="1435041" cy="1221105"/>
                <a:chOff x="26943" y="851902"/>
                <a:chExt cx="1554575" cy="1452916"/>
              </a:xfrm>
            </p:grpSpPr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C4F9FA4-465B-4EE3-943C-0AFDEAC3D554}"/>
                    </a:ext>
                  </a:extLst>
                </p:cNvPr>
                <p:cNvSpPr/>
                <p:nvPr>
                  <p:custDataLst>
                    <p:tags r:id="rId159"/>
                  </p:custDataLst>
                </p:nvPr>
              </p:nvSpPr>
              <p:spPr>
                <a:xfrm>
                  <a:off x="69592" y="869280"/>
                  <a:ext cx="1511926" cy="14355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1D1D1A"/>
                  </a:solidFill>
                  <a:prstDash val="dash"/>
                </a:ln>
                <a:effectLst/>
              </p:spPr>
              <p:txBody>
  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  <a:noAutofit/>
                </a:bodyPr>
                <a:lstStyle/>
                <a:p>
                  <a:pPr algn="ctr" defTabSz="913399">
                    <a:defRPr/>
                  </a:pPr>
                  <a:endParaRPr lang="zh-CN" altLang="en-US" sz="11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8" name="文本框 427">
                  <a:extLst>
                    <a:ext uri="{FF2B5EF4-FFF2-40B4-BE49-F238E27FC236}">
                      <a16:creationId xmlns:a16="http://schemas.microsoft.com/office/drawing/2014/main" id="{C4F8B44D-8619-437A-8339-DEA14534CBD1}"/>
                    </a:ext>
                  </a:extLst>
                </p:cNvPr>
                <p:cNvSpPr txBox="1"/>
                <p:nvPr>
                  <p:custDataLst>
                    <p:tags r:id="rId160"/>
                  </p:custDataLst>
                </p:nvPr>
              </p:nvSpPr>
              <p:spPr>
                <a:xfrm>
                  <a:off x="26943" y="851902"/>
                  <a:ext cx="863765" cy="3274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3399">
                    <a:defRPr/>
                  </a:pPr>
                  <a:r>
                    <a:rPr lang="zh-CN" altLang="en-US" sz="900" b="1" kern="0" dirty="0">
                      <a:solidFill>
                        <a:srgbClr val="21212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带内管理区</a:t>
                  </a:r>
                </a:p>
              </p:txBody>
            </p:sp>
            <p:pic>
              <p:nvPicPr>
                <p:cNvPr id="429" name="图片 428">
                  <a:extLst>
                    <a:ext uri="{FF2B5EF4-FFF2-40B4-BE49-F238E27FC236}">
                      <a16:creationId xmlns:a16="http://schemas.microsoft.com/office/drawing/2014/main" id="{31DCA26D-92D6-4F92-9361-DA0F8328482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1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091" y="1765786"/>
                  <a:ext cx="243811" cy="256250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  <p:pic>
              <p:nvPicPr>
                <p:cNvPr id="430" name="图片 429">
                  <a:extLst>
                    <a:ext uri="{FF2B5EF4-FFF2-40B4-BE49-F238E27FC236}">
                      <a16:creationId xmlns:a16="http://schemas.microsoft.com/office/drawing/2014/main" id="{3B4737F8-79B4-4328-8A07-9D25BFFFCBB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2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982" y="1768779"/>
                  <a:ext cx="243812" cy="256250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</p:grpSp>
          <p:grpSp>
            <p:nvGrpSpPr>
              <p:cNvPr id="414" name="组合 413">
                <a:extLst>
                  <a:ext uri="{FF2B5EF4-FFF2-40B4-BE49-F238E27FC236}">
                    <a16:creationId xmlns:a16="http://schemas.microsoft.com/office/drawing/2014/main" id="{D6DC8DD3-ACB3-45FB-8EA6-27DC55C91254}"/>
                  </a:ext>
                </a:extLst>
              </p:cNvPr>
              <p:cNvGrpSpPr/>
              <p:nvPr/>
            </p:nvGrpSpPr>
            <p:grpSpPr>
              <a:xfrm>
                <a:off x="196077" y="2920927"/>
                <a:ext cx="1046762" cy="208211"/>
                <a:chOff x="2734649" y="4050405"/>
                <a:chExt cx="1135561" cy="216067"/>
              </a:xfrm>
            </p:grpSpPr>
            <p:pic>
              <p:nvPicPr>
                <p:cNvPr id="425" name="图片 424">
                  <a:extLst>
                    <a:ext uri="{FF2B5EF4-FFF2-40B4-BE49-F238E27FC236}">
                      <a16:creationId xmlns:a16="http://schemas.microsoft.com/office/drawing/2014/main" id="{FCC78713-B6E5-4F4E-8608-97112C9013A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7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4649" y="4050405"/>
                  <a:ext cx="264295" cy="216067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  <p:pic>
              <p:nvPicPr>
                <p:cNvPr id="426" name="图片 425">
                  <a:extLst>
                    <a:ext uri="{FF2B5EF4-FFF2-40B4-BE49-F238E27FC236}">
                      <a16:creationId xmlns:a16="http://schemas.microsoft.com/office/drawing/2014/main" id="{471B0D81-4176-4CD4-869A-00E7CCDDD6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8"/>
                  </p:custDataLst>
                </p:nvPr>
              </p:nvPicPr>
              <p:blipFill>
                <a:blip r:embed="rId1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914" y="4050405"/>
                  <a:ext cx="264296" cy="216067"/>
                </a:xfrm>
                <a:prstGeom prst="rect">
                  <a:avLst/>
                </a:prstGeom>
                <a:ln>
                  <a:solidFill>
                    <a:srgbClr val="1D1D1A"/>
                  </a:solidFill>
                </a:ln>
              </p:spPr>
            </p:pic>
          </p:grpSp>
          <p:pic>
            <p:nvPicPr>
              <p:cNvPr id="415" name="图片 414">
                <a:extLst>
                  <a:ext uri="{FF2B5EF4-FFF2-40B4-BE49-F238E27FC236}">
                    <a16:creationId xmlns:a16="http://schemas.microsoft.com/office/drawing/2014/main" id="{E3E21525-6B56-421C-9AF0-08E4F8CA0D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7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248" y="3464487"/>
                <a:ext cx="243628" cy="208211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A8EEF061-7D95-4662-80AA-A71F33B4713F}"/>
                  </a:ext>
                </a:extLst>
              </p:cNvPr>
              <p:cNvCxnSpPr/>
              <p:nvPr>
                <p:custDataLst>
                  <p:tags r:id="rId148"/>
                </p:custDataLst>
              </p:nvPr>
            </p:nvCxnSpPr>
            <p:spPr>
              <a:xfrm flipV="1">
                <a:off x="283535" y="3545206"/>
                <a:ext cx="145415" cy="63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F7A17BBD-27CB-41E5-B7E0-E160DF88A123}"/>
                  </a:ext>
                </a:extLst>
              </p:cNvPr>
              <p:cNvCxnSpPr>
                <a:cxnSpLocks/>
              </p:cNvCxnSpPr>
              <p:nvPr>
                <p:custDataLst>
                  <p:tags r:id="rId149"/>
                </p:custDataLst>
              </p:nvPr>
            </p:nvCxnSpPr>
            <p:spPr>
              <a:xfrm>
                <a:off x="275535" y="3616122"/>
                <a:ext cx="13716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5CD559FA-8213-403C-83F7-5F082ACD029A}"/>
                  </a:ext>
                </a:extLst>
              </p:cNvPr>
              <p:cNvSpPr/>
              <p:nvPr>
                <p:custDataLst>
                  <p:tags r:id="rId150"/>
                </p:custDataLst>
              </p:nvPr>
            </p:nvSpPr>
            <p:spPr>
              <a:xfrm flipH="1">
                <a:off x="319924" y="3487987"/>
                <a:ext cx="41910" cy="16383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0E785B8B-2610-4A33-A89F-C3EE5B76B061}"/>
                  </a:ext>
                </a:extLst>
              </p:cNvPr>
              <p:cNvCxnSpPr>
                <a:stCxn id="426" idx="2"/>
                <a:endCxn id="415" idx="0"/>
              </p:cNvCxnSpPr>
              <p:nvPr>
                <p:custDataLst>
                  <p:tags r:id="rId151"/>
                </p:custDataLst>
              </p:nvPr>
            </p:nvCxnSpPr>
            <p:spPr>
              <a:xfrm flipH="1">
                <a:off x="1043061" y="3129138"/>
                <a:ext cx="77963" cy="335349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9035EB08-B227-4CD0-AC18-9049E45C4264}"/>
                  </a:ext>
                </a:extLst>
              </p:cNvPr>
              <p:cNvCxnSpPr>
                <a:stCxn id="425" idx="2"/>
                <a:endCxn id="430" idx="0"/>
              </p:cNvCxnSpPr>
              <p:nvPr>
                <p:custDataLst>
                  <p:tags r:id="rId152"/>
                </p:custDataLst>
              </p:nvPr>
            </p:nvCxnSpPr>
            <p:spPr>
              <a:xfrm>
                <a:off x="317891" y="3129138"/>
                <a:ext cx="257629" cy="33249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D484FFD8-DD50-431F-927E-77B39EA47755}"/>
                  </a:ext>
                </a:extLst>
              </p:cNvPr>
              <p:cNvCxnSpPr>
                <a:stCxn id="425" idx="2"/>
                <a:endCxn id="429" idx="0"/>
              </p:cNvCxnSpPr>
              <p:nvPr>
                <p:custDataLst>
                  <p:tags r:id="rId153"/>
                </p:custDataLst>
              </p:nvPr>
            </p:nvCxnSpPr>
            <p:spPr>
              <a:xfrm flipH="1">
                <a:off x="161145" y="3129138"/>
                <a:ext cx="156746" cy="329975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44D51260-A975-4BDD-BA76-C80188A6727B}"/>
                  </a:ext>
                </a:extLst>
              </p:cNvPr>
              <p:cNvSpPr txBox="1"/>
              <p:nvPr>
                <p:custDataLst>
                  <p:tags r:id="rId154"/>
                </p:custDataLst>
              </p:nvPr>
            </p:nvSpPr>
            <p:spPr>
              <a:xfrm>
                <a:off x="606489" y="3689985"/>
                <a:ext cx="766953" cy="25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带外交换机</a:t>
                </a:r>
              </a:p>
            </p:txBody>
          </p:sp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AADE1D53-8309-4D81-8F80-1C6383A25F3D}"/>
                  </a:ext>
                </a:extLst>
              </p:cNvPr>
              <p:cNvSpPr txBox="1"/>
              <p:nvPr>
                <p:custDataLst>
                  <p:tags r:id="rId155"/>
                </p:custDataLst>
              </p:nvPr>
            </p:nvSpPr>
            <p:spPr>
              <a:xfrm>
                <a:off x="13970" y="3689985"/>
                <a:ext cx="765175" cy="25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带内交换机</a:t>
                </a:r>
              </a:p>
            </p:txBody>
          </p: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C5F8FD40-8F7F-49C3-B4F6-437ADE3631E9}"/>
                  </a:ext>
                </a:extLst>
              </p:cNvPr>
              <p:cNvSpPr txBox="1"/>
              <p:nvPr>
                <p:custDataLst>
                  <p:tags r:id="rId156"/>
                </p:custDataLst>
              </p:nvPr>
            </p:nvSpPr>
            <p:spPr>
              <a:xfrm>
                <a:off x="328529" y="2857242"/>
                <a:ext cx="765175" cy="40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汇聚</a:t>
                </a:r>
              </a:p>
              <a:p>
                <a:pPr algn="ctr" defTabSz="913399">
                  <a:defRPr/>
                </a:pP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</a:p>
            </p:txBody>
          </p:sp>
        </p:grp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745807DD-E8B8-4658-B963-972F2FAA9F0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5700030" y="1739253"/>
              <a:ext cx="872633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913765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algn="ctr" defTabSz="913399">
                <a:defRPr/>
              </a:pPr>
              <a:r>
                <a:rPr lang="zh-CN" altLang="en-US" kern="0" dirty="0">
                  <a:solidFill>
                    <a:srgbClr val="212121"/>
                  </a:solidFill>
                </a:rPr>
                <a:t>业务</a:t>
              </a:r>
              <a:r>
                <a:rPr lang="en-US" altLang="zh-CN" kern="0" dirty="0">
                  <a:solidFill>
                    <a:srgbClr val="212121"/>
                  </a:solidFill>
                </a:rPr>
                <a:t>Spine</a:t>
              </a:r>
              <a:endParaRPr lang="zh-CN" altLang="en-US" kern="0" dirty="0">
                <a:solidFill>
                  <a:srgbClr val="212121"/>
                </a:solidFill>
              </a:endParaRPr>
            </a:p>
          </p:txBody>
        </p: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47527B9-5DEB-48D7-ABB3-5148037C020C}"/>
                </a:ext>
              </a:extLst>
            </p:cNvPr>
            <p:cNvCxnSpPr>
              <a:stCxn id="394" idx="0"/>
              <a:endCxn id="241" idx="2"/>
            </p:cNvCxnSpPr>
            <p:nvPr>
              <p:custDataLst>
                <p:tags r:id="rId41"/>
              </p:custDataLst>
            </p:nvPr>
          </p:nvCxnSpPr>
          <p:spPr>
            <a:xfrm flipH="1" flipV="1">
              <a:off x="4107723" y="5013456"/>
              <a:ext cx="2733425" cy="490594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1AF09F7F-2224-41B6-82ED-78DCE72F992B}"/>
                </a:ext>
              </a:extLst>
            </p:cNvPr>
            <p:cNvCxnSpPr>
              <a:stCxn id="400" idx="0"/>
              <a:endCxn id="241" idx="2"/>
            </p:cNvCxnSpPr>
            <p:nvPr>
              <p:custDataLst>
                <p:tags r:id="rId42"/>
              </p:custDataLst>
            </p:nvPr>
          </p:nvCxnSpPr>
          <p:spPr>
            <a:xfrm flipH="1" flipV="1">
              <a:off x="4107723" y="5013456"/>
              <a:ext cx="2194503" cy="478683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D42656EB-B126-491D-8331-49F9FF4AB599}"/>
                </a:ext>
              </a:extLst>
            </p:cNvPr>
            <p:cNvGrpSpPr/>
            <p:nvPr/>
          </p:nvGrpSpPr>
          <p:grpSpPr>
            <a:xfrm>
              <a:off x="2026074" y="2552295"/>
              <a:ext cx="1195556" cy="812704"/>
              <a:chOff x="2613598" y="2800337"/>
              <a:chExt cx="1161560" cy="812704"/>
            </a:xfrm>
          </p:grpSpPr>
          <p:sp>
            <p:nvSpPr>
              <p:cNvPr id="405" name="文本框 404">
                <a:extLst>
                  <a:ext uri="{FF2B5EF4-FFF2-40B4-BE49-F238E27FC236}">
                    <a16:creationId xmlns:a16="http://schemas.microsoft.com/office/drawing/2014/main" id="{2DD7B0D1-479B-4DDA-95EE-EC3108DEB8B2}"/>
                  </a:ext>
                </a:extLst>
              </p:cNvPr>
              <p:cNvSpPr txBox="1"/>
              <p:nvPr>
                <p:custDataLst>
                  <p:tags r:id="rId142"/>
                </p:custDataLst>
              </p:nvPr>
            </p:nvSpPr>
            <p:spPr>
              <a:xfrm>
                <a:off x="2672636" y="3408072"/>
                <a:ext cx="775970" cy="20496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913399">
                  <a:defRPr/>
                </a:pPr>
                <a:r>
                  <a:rPr lang="en-US" altLang="zh-CN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25G </a:t>
                </a: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  <a:endPara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1A308929-FE92-40CB-99FC-6048F553DA98}"/>
                  </a:ext>
                </a:extLst>
              </p:cNvPr>
              <p:cNvGrpSpPr/>
              <p:nvPr/>
            </p:nvGrpSpPr>
            <p:grpSpPr>
              <a:xfrm>
                <a:off x="2613598" y="2800337"/>
                <a:ext cx="1161560" cy="624109"/>
                <a:chOff x="2613598" y="2800337"/>
                <a:chExt cx="1161560" cy="624109"/>
              </a:xfrm>
            </p:grpSpPr>
            <p:sp>
              <p:nvSpPr>
                <p:cNvPr id="407" name="文本框 406">
                  <a:extLst>
                    <a:ext uri="{FF2B5EF4-FFF2-40B4-BE49-F238E27FC236}">
                      <a16:creationId xmlns:a16="http://schemas.microsoft.com/office/drawing/2014/main" id="{15B16640-984C-4F5D-B07F-FD60C5B3D46F}"/>
                    </a:ext>
                  </a:extLst>
                </p:cNvPr>
                <p:cNvSpPr txBox="1"/>
                <p:nvPr>
                  <p:custDataLst>
                    <p:tags r:id="rId143"/>
                  </p:custDataLst>
                </p:nvPr>
              </p:nvSpPr>
              <p:spPr>
                <a:xfrm>
                  <a:off x="2613598" y="2800337"/>
                  <a:ext cx="1161560" cy="275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399">
                    <a:defRPr/>
                  </a:pPr>
                  <a:r>
                    <a:rPr lang="zh-CN" altLang="en-US" sz="900" b="1" kern="0" dirty="0">
                      <a:solidFill>
                        <a:srgbClr val="21212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管理业务</a:t>
                  </a:r>
                  <a:r>
                    <a:rPr lang="en-US" altLang="zh-CN" sz="900" b="1" kern="0" dirty="0">
                      <a:solidFill>
                        <a:srgbClr val="21212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Leaf</a:t>
                  </a:r>
                </a:p>
              </p:txBody>
            </p:sp>
            <p:grpSp>
              <p:nvGrpSpPr>
                <p:cNvPr id="408" name="组合 407">
                  <a:extLst>
                    <a:ext uri="{FF2B5EF4-FFF2-40B4-BE49-F238E27FC236}">
                      <a16:creationId xmlns:a16="http://schemas.microsoft.com/office/drawing/2014/main" id="{15CFD9E0-370F-4CD3-97E3-CD0980E44F1B}"/>
                    </a:ext>
                  </a:extLst>
                </p:cNvPr>
                <p:cNvGrpSpPr/>
                <p:nvPr/>
              </p:nvGrpSpPr>
              <p:grpSpPr>
                <a:xfrm>
                  <a:off x="2622390" y="3040271"/>
                  <a:ext cx="952500" cy="384175"/>
                  <a:chOff x="7444" y="3926"/>
                  <a:chExt cx="1500" cy="605"/>
                </a:xfrm>
              </p:grpSpPr>
              <p:grpSp>
                <p:nvGrpSpPr>
                  <p:cNvPr id="409" name="组合 408">
                    <a:extLst>
                      <a:ext uri="{FF2B5EF4-FFF2-40B4-BE49-F238E27FC236}">
                        <a16:creationId xmlns:a16="http://schemas.microsoft.com/office/drawing/2014/main" id="{B1C0F75C-E6F2-43DF-B0AC-E4CE76CB7E47}"/>
                      </a:ext>
                    </a:extLst>
                  </p:cNvPr>
                  <p:cNvGrpSpPr/>
                  <p:nvPr/>
                </p:nvGrpSpPr>
                <p:grpSpPr>
                  <a:xfrm>
                    <a:off x="7699" y="4084"/>
                    <a:ext cx="1051" cy="329"/>
                    <a:chOff x="2788946" y="4048913"/>
                    <a:chExt cx="723807" cy="216522"/>
                  </a:xfrm>
                </p:grpSpPr>
                <p:pic>
                  <p:nvPicPr>
                    <p:cNvPr id="411" name="图片 410">
                      <a:extLst>
                        <a:ext uri="{FF2B5EF4-FFF2-40B4-BE49-F238E27FC236}">
                          <a16:creationId xmlns:a16="http://schemas.microsoft.com/office/drawing/2014/main" id="{8D46914E-9540-42D6-8FB0-295725D02D6A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5"/>
                      </p:custDataLst>
                    </p:nvPr>
                  </p:nvPicPr>
                  <p:blipFill>
                    <a:blip r:embed="rId16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88946" y="4048913"/>
                      <a:ext cx="264295" cy="216067"/>
                    </a:xfrm>
                    <a:prstGeom prst="rect">
                      <a:avLst/>
                    </a:prstGeom>
                    <a:ln>
                      <a:solidFill>
                        <a:srgbClr val="1D1D1A"/>
                      </a:solidFill>
                    </a:ln>
                  </p:spPr>
                </p:pic>
                <p:pic>
                  <p:nvPicPr>
                    <p:cNvPr id="412" name="图片 411">
                      <a:extLst>
                        <a:ext uri="{FF2B5EF4-FFF2-40B4-BE49-F238E27FC236}">
                          <a16:creationId xmlns:a16="http://schemas.microsoft.com/office/drawing/2014/main" id="{E137B13A-4F42-4AAF-B690-7E2F2042FB09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6"/>
                      </p:custDataLst>
                    </p:nvPr>
                  </p:nvPicPr>
                  <p:blipFill>
                    <a:blip r:embed="rId16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48457" y="4049368"/>
                      <a:ext cx="264296" cy="216067"/>
                    </a:xfrm>
                    <a:prstGeom prst="rect">
                      <a:avLst/>
                    </a:prstGeom>
                    <a:ln>
                      <a:solidFill>
                        <a:srgbClr val="1D1D1A"/>
                      </a:solidFill>
                    </a:ln>
                  </p:spPr>
                </p:pic>
              </p:grp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A1497AB8-4A7C-4D9C-88E6-24A08D1C43F6}"/>
                      </a:ext>
                    </a:extLst>
                  </p:cNvPr>
                  <p:cNvSpPr/>
                  <p:nvPr>
                    <p:custDataLst>
                      <p:tags r:id="rId144"/>
                    </p:custDataLst>
                  </p:nvPr>
                </p:nvSpPr>
                <p:spPr>
                  <a:xfrm>
                    <a:off x="7444" y="3926"/>
                    <a:ext cx="1500" cy="605"/>
                  </a:xfrm>
                  <a:prstGeom prst="rect">
                    <a:avLst/>
                  </a:prstGeom>
                  <a:noFill/>
                  <a:ln w="6350" cap="flat" cmpd="sng" algn="ctr">
                    <a:solidFill>
                      <a:srgbClr val="1D1D1A"/>
                    </a:solidFill>
                    <a:prstDash val="dash"/>
                  </a:ln>
                  <a:effectLst/>
                </p:spPr>
                <p:txBody>
    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    <a:noAutofit/>
                  </a:bodyPr>
                  <a:lstStyle/>
                  <a:p>
                    <a:pPr algn="ctr" defTabSz="913399">
                      <a:defRPr/>
                    </a:pPr>
                    <a:endParaRPr lang="zh-CN" altLang="en-US" sz="1100" kern="0">
                      <a:solidFill>
                        <a:srgbClr val="6666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98497B9A-BAD7-4F24-A977-A40ACF387152}"/>
                </a:ext>
              </a:extLst>
            </p:cNvPr>
            <p:cNvCxnSpPr>
              <a:stCxn id="411" idx="2"/>
              <a:endCxn id="350" idx="0"/>
            </p:cNvCxnSpPr>
            <p:nvPr>
              <p:custDataLst>
                <p:tags r:id="rId43"/>
              </p:custDataLst>
            </p:nvPr>
          </p:nvCxnSpPr>
          <p:spPr>
            <a:xfrm flipH="1">
              <a:off x="2064108" y="3101035"/>
              <a:ext cx="263092" cy="1609766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3E53BEA0-A4AF-445D-94CC-33FE3704D411}"/>
                </a:ext>
              </a:extLst>
            </p:cNvPr>
            <p:cNvCxnSpPr>
              <a:stCxn id="412" idx="2"/>
              <a:endCxn id="350" idx="0"/>
            </p:cNvCxnSpPr>
            <p:nvPr>
              <p:custDataLst>
                <p:tags r:id="rId44"/>
              </p:custDataLst>
            </p:nvPr>
          </p:nvCxnSpPr>
          <p:spPr>
            <a:xfrm flipH="1">
              <a:off x="2064108" y="3101474"/>
              <a:ext cx="699183" cy="1609327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EC720C40-680A-4CC1-9A34-84A9F3FF84CD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3725953" y="2695245"/>
              <a:ext cx="984740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计算业务</a:t>
              </a: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endParaRPr lang="zh-CN" altLang="en-US" sz="9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E0B7F94B-CA73-4B48-9494-CE97927B228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3517265" y="2548741"/>
              <a:ext cx="1314356" cy="84455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9B8B4C1B-3BC3-4ED2-B965-11B02C767B7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596260" y="2909695"/>
              <a:ext cx="1081892" cy="38431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90399048-AACB-4B48-B7A9-0B07A3048CEF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3742153" y="3212846"/>
              <a:ext cx="828203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25G 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43118751-8F84-432C-B0E1-36B93CBD6BC1}"/>
                </a:ext>
              </a:extLst>
            </p:cNvPr>
            <p:cNvGrpSpPr/>
            <p:nvPr/>
          </p:nvGrpSpPr>
          <p:grpSpPr>
            <a:xfrm>
              <a:off x="3744441" y="2979743"/>
              <a:ext cx="683481" cy="226164"/>
              <a:chOff x="2767672" y="4043986"/>
              <a:chExt cx="730250" cy="234697"/>
            </a:xfrm>
          </p:grpSpPr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6FD2968A-4931-4909-B8DA-D275B1709C5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0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7672" y="4062616"/>
                <a:ext cx="264295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  <p:pic>
            <p:nvPicPr>
              <p:cNvPr id="404" name="图片 403">
                <a:extLst>
                  <a:ext uri="{FF2B5EF4-FFF2-40B4-BE49-F238E27FC236}">
                    <a16:creationId xmlns:a16="http://schemas.microsoft.com/office/drawing/2014/main" id="{85460F32-B161-49F1-B6C4-40E0DC2E37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1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626" y="4043986"/>
                <a:ext cx="264296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</p:grp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2D84D1E5-A944-44C6-8655-BEAAB4DA2F5F}"/>
                </a:ext>
              </a:extLst>
            </p:cNvPr>
            <p:cNvCxnSpPr>
              <a:cxnSpLocks/>
              <a:stCxn id="429" idx="2"/>
            </p:cNvCxnSpPr>
            <p:nvPr>
              <p:custDataLst>
                <p:tags r:id="rId49"/>
              </p:custDataLst>
            </p:nvPr>
          </p:nvCxnSpPr>
          <p:spPr>
            <a:xfrm>
              <a:off x="643838" y="3249979"/>
              <a:ext cx="90863" cy="1763477"/>
            </a:xfrm>
            <a:prstGeom prst="line">
              <a:avLst/>
            </a:prstGeom>
            <a:noFill/>
            <a:ln w="12700">
              <a:solidFill>
                <a:srgbClr val="00B0F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BDE23FE6-C9C7-4AC3-A9BC-491AF5E521F0}"/>
                </a:ext>
              </a:extLst>
            </p:cNvPr>
            <p:cNvCxnSpPr>
              <a:stCxn id="430" idx="2"/>
              <a:endCxn id="348" idx="0"/>
            </p:cNvCxnSpPr>
            <p:nvPr>
              <p:custDataLst>
                <p:tags r:id="rId50"/>
              </p:custDataLst>
            </p:nvPr>
          </p:nvCxnSpPr>
          <p:spPr>
            <a:xfrm>
              <a:off x="1070341" y="3252494"/>
              <a:ext cx="32344" cy="1453227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6174D7B-C562-48A0-AA86-022536AF69F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515455" y="5376515"/>
              <a:ext cx="2626939" cy="100629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8FE516A4-8A1F-4D1C-B7FA-A54525DB63EC}"/>
                </a:ext>
              </a:extLst>
            </p:cNvPr>
            <p:cNvGrpSpPr/>
            <p:nvPr/>
          </p:nvGrpSpPr>
          <p:grpSpPr>
            <a:xfrm>
              <a:off x="5467084" y="5409448"/>
              <a:ext cx="2631950" cy="966276"/>
              <a:chOff x="4957463" y="5653818"/>
              <a:chExt cx="3089977" cy="962524"/>
            </a:xfrm>
          </p:grpSpPr>
          <p:cxnSp>
            <p:nvCxnSpPr>
              <p:cNvPr id="389" name="直接连接符 388">
                <a:extLst>
                  <a:ext uri="{FF2B5EF4-FFF2-40B4-BE49-F238E27FC236}">
                    <a16:creationId xmlns:a16="http://schemas.microsoft.com/office/drawing/2014/main" id="{F8A082F0-6CAF-44E6-BED5-DF264632BBFC}"/>
                  </a:ext>
                </a:extLst>
              </p:cNvPr>
              <p:cNvCxnSpPr>
                <a:stCxn id="396" idx="0"/>
                <a:endCxn id="395" idx="2"/>
              </p:cNvCxnSpPr>
              <p:nvPr>
                <p:custDataLst>
                  <p:tags r:id="rId126"/>
                </p:custDataLst>
              </p:nvPr>
            </p:nvCxnSpPr>
            <p:spPr bwMode="auto">
              <a:xfrm flipV="1">
                <a:off x="6469228" y="5899822"/>
                <a:ext cx="676720" cy="410890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0" name="直接连接符 389">
                <a:extLst>
                  <a:ext uri="{FF2B5EF4-FFF2-40B4-BE49-F238E27FC236}">
                    <a16:creationId xmlns:a16="http://schemas.microsoft.com/office/drawing/2014/main" id="{DA5F623E-EF2E-498A-9499-773F642FF00C}"/>
                  </a:ext>
                </a:extLst>
              </p:cNvPr>
              <p:cNvCxnSpPr>
                <a:stCxn id="397" idx="0"/>
                <a:endCxn id="395" idx="2"/>
              </p:cNvCxnSpPr>
              <p:nvPr>
                <p:custDataLst>
                  <p:tags r:id="rId127"/>
                </p:custDataLst>
              </p:nvPr>
            </p:nvCxnSpPr>
            <p:spPr bwMode="auto">
              <a:xfrm flipH="1" flipV="1">
                <a:off x="7145948" y="5899822"/>
                <a:ext cx="112530" cy="410889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91" name="文本框 390">
                <a:extLst>
                  <a:ext uri="{FF2B5EF4-FFF2-40B4-BE49-F238E27FC236}">
                    <a16:creationId xmlns:a16="http://schemas.microsoft.com/office/drawing/2014/main" id="{B1355E0E-E5C6-44E1-ACC9-D9D99251688A}"/>
                  </a:ext>
                </a:extLst>
              </p:cNvPr>
              <p:cNvSpPr txBox="1"/>
              <p:nvPr>
                <p:custDataLst>
                  <p:tags r:id="rId128"/>
                </p:custDataLst>
              </p:nvPr>
            </p:nvSpPr>
            <p:spPr>
              <a:xfrm>
                <a:off x="4957463" y="5653818"/>
                <a:ext cx="922357" cy="40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TOR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cxnSp>
            <p:nvCxnSpPr>
              <p:cNvPr id="392" name="直接连接符 391">
                <a:extLst>
                  <a:ext uri="{FF2B5EF4-FFF2-40B4-BE49-F238E27FC236}">
                    <a16:creationId xmlns:a16="http://schemas.microsoft.com/office/drawing/2014/main" id="{0F516013-9649-4166-A68A-C377A42ED405}"/>
                  </a:ext>
                </a:extLst>
              </p:cNvPr>
              <p:cNvCxnSpPr>
                <a:stCxn id="396" idx="0"/>
                <a:endCxn id="394" idx="2"/>
              </p:cNvCxnSpPr>
              <p:nvPr>
                <p:custDataLst>
                  <p:tags r:id="rId129"/>
                </p:custDataLst>
              </p:nvPr>
            </p:nvCxnSpPr>
            <p:spPr bwMode="auto">
              <a:xfrm flipV="1">
                <a:off x="6469228" y="5916199"/>
                <a:ext cx="101423" cy="394513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3" name="直接连接符 392">
                <a:extLst>
                  <a:ext uri="{FF2B5EF4-FFF2-40B4-BE49-F238E27FC236}">
                    <a16:creationId xmlns:a16="http://schemas.microsoft.com/office/drawing/2014/main" id="{B493394C-76D3-435C-8160-229756D91CFE}"/>
                  </a:ext>
                </a:extLst>
              </p:cNvPr>
              <p:cNvCxnSpPr>
                <a:stCxn id="397" idx="0"/>
                <a:endCxn id="394" idx="2"/>
              </p:cNvCxnSpPr>
              <p:nvPr>
                <p:custDataLst>
                  <p:tags r:id="rId130"/>
                </p:custDataLst>
              </p:nvPr>
            </p:nvCxnSpPr>
            <p:spPr bwMode="auto">
              <a:xfrm flipH="1" flipV="1">
                <a:off x="6570651" y="5916199"/>
                <a:ext cx="687827" cy="394512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94" name="Picture 148">
                <a:extLst>
                  <a:ext uri="{FF2B5EF4-FFF2-40B4-BE49-F238E27FC236}">
                    <a16:creationId xmlns:a16="http://schemas.microsoft.com/office/drawing/2014/main" id="{FF59885B-3FFF-4D02-BACE-C6203F2719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1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6317421" y="5748053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5" name="Picture 148">
                <a:extLst>
                  <a:ext uri="{FF2B5EF4-FFF2-40B4-BE49-F238E27FC236}">
                    <a16:creationId xmlns:a16="http://schemas.microsoft.com/office/drawing/2014/main" id="{EA20EEEE-3258-4127-89DA-C10ECB7F81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2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6892718" y="5731676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6" name="Picture 148">
                <a:extLst>
                  <a:ext uri="{FF2B5EF4-FFF2-40B4-BE49-F238E27FC236}">
                    <a16:creationId xmlns:a16="http://schemas.microsoft.com/office/drawing/2014/main" id="{1E5465D3-AB8B-4A26-8FE9-D050668140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3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6215998" y="6310712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7" name="Picture 148">
                <a:extLst>
                  <a:ext uri="{FF2B5EF4-FFF2-40B4-BE49-F238E27FC236}">
                    <a16:creationId xmlns:a16="http://schemas.microsoft.com/office/drawing/2014/main" id="{30F4E990-B831-4189-BCFE-593CC10FA9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4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7005249" y="6310711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8" name="文本框 397">
                <a:extLst>
                  <a:ext uri="{FF2B5EF4-FFF2-40B4-BE49-F238E27FC236}">
                    <a16:creationId xmlns:a16="http://schemas.microsoft.com/office/drawing/2014/main" id="{2C0108EB-A420-43C1-8FFE-22761399E1E7}"/>
                  </a:ext>
                </a:extLst>
              </p:cNvPr>
              <p:cNvSpPr txBox="1"/>
              <p:nvPr>
                <p:custDataLst>
                  <p:tags r:id="rId135"/>
                </p:custDataLst>
              </p:nvPr>
            </p:nvSpPr>
            <p:spPr>
              <a:xfrm>
                <a:off x="5073834" y="6214259"/>
                <a:ext cx="1274887" cy="4020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Spine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pic>
            <p:nvPicPr>
              <p:cNvPr id="399" name="Picture 148">
                <a:extLst>
                  <a:ext uri="{FF2B5EF4-FFF2-40B4-BE49-F238E27FC236}">
                    <a16:creationId xmlns:a16="http://schemas.microsoft.com/office/drawing/2014/main" id="{1A6C5EE7-C9AD-40CE-A9CE-38B812330B4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6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7540980" y="5731125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" name="Picture 148">
                <a:extLst>
                  <a:ext uri="{FF2B5EF4-FFF2-40B4-BE49-F238E27FC236}">
                    <a16:creationId xmlns:a16="http://schemas.microsoft.com/office/drawing/2014/main" id="{7DACB09B-F7C3-4DBE-803E-EC0139F057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7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5684712" y="5736188"/>
                <a:ext cx="506460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01" name="直接连接符 400">
                <a:extLst>
                  <a:ext uri="{FF2B5EF4-FFF2-40B4-BE49-F238E27FC236}">
                    <a16:creationId xmlns:a16="http://schemas.microsoft.com/office/drawing/2014/main" id="{6DC48D7A-F799-4305-8328-9712648E8A69}"/>
                  </a:ext>
                </a:extLst>
              </p:cNvPr>
              <p:cNvCxnSpPr>
                <a:stCxn id="397" idx="0"/>
                <a:endCxn id="399" idx="2"/>
              </p:cNvCxnSpPr>
              <p:nvPr>
                <p:custDataLst>
                  <p:tags r:id="rId138"/>
                </p:custDataLst>
              </p:nvPr>
            </p:nvCxnSpPr>
            <p:spPr bwMode="auto">
              <a:xfrm flipV="1">
                <a:off x="7258478" y="5899271"/>
                <a:ext cx="535732" cy="411440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2" name="直接连接符 401">
                <a:extLst>
                  <a:ext uri="{FF2B5EF4-FFF2-40B4-BE49-F238E27FC236}">
                    <a16:creationId xmlns:a16="http://schemas.microsoft.com/office/drawing/2014/main" id="{6A23D8C6-8FCE-4DA6-9CF7-1C24053B0D7F}"/>
                  </a:ext>
                </a:extLst>
              </p:cNvPr>
              <p:cNvCxnSpPr>
                <a:stCxn id="396" idx="0"/>
                <a:endCxn id="400" idx="2"/>
              </p:cNvCxnSpPr>
              <p:nvPr>
                <p:custDataLst>
                  <p:tags r:id="rId139"/>
                </p:custDataLst>
              </p:nvPr>
            </p:nvCxnSpPr>
            <p:spPr bwMode="auto">
              <a:xfrm flipH="1" flipV="1">
                <a:off x="5937942" y="5904334"/>
                <a:ext cx="531286" cy="406378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DFAED885-56C1-4475-9C49-7FF0C565EA50}"/>
                </a:ext>
              </a:extLst>
            </p:cNvPr>
            <p:cNvCxnSpPr>
              <a:cxnSpLocks/>
              <a:stCxn id="387" idx="2"/>
              <a:endCxn id="347" idx="0"/>
            </p:cNvCxnSpPr>
            <p:nvPr>
              <p:custDataLst>
                <p:tags r:id="rId52"/>
              </p:custDataLst>
            </p:nvPr>
          </p:nvCxnSpPr>
          <p:spPr>
            <a:xfrm>
              <a:off x="6510080" y="3229203"/>
              <a:ext cx="993123" cy="1142392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7989252C-D2AB-4EC1-BA1C-F278C35BA8F1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6411998" y="2724487"/>
              <a:ext cx="984740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存储业务</a:t>
              </a: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endParaRPr lang="zh-CN" altLang="en-US" sz="9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20C1A56E-0947-402C-8291-E0318D768E4A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203310" y="2577983"/>
              <a:ext cx="1314356" cy="84455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BF0007E6-60FF-4808-B20B-5AD60D29A0A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282305" y="2938937"/>
              <a:ext cx="1081892" cy="38431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B0B69836-6C2C-4072-B3E8-53E15CA1437E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6428197" y="3242088"/>
              <a:ext cx="828203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25G 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39DC1E50-B697-40D9-BE8B-6A85C23290A5}"/>
                </a:ext>
              </a:extLst>
            </p:cNvPr>
            <p:cNvGrpSpPr/>
            <p:nvPr/>
          </p:nvGrpSpPr>
          <p:grpSpPr>
            <a:xfrm>
              <a:off x="6386394" y="3020984"/>
              <a:ext cx="680864" cy="215011"/>
              <a:chOff x="2734649" y="4050405"/>
              <a:chExt cx="727454" cy="223124"/>
            </a:xfrm>
          </p:grpSpPr>
          <p:pic>
            <p:nvPicPr>
              <p:cNvPr id="387" name="图片 386">
                <a:extLst>
                  <a:ext uri="{FF2B5EF4-FFF2-40B4-BE49-F238E27FC236}">
                    <a16:creationId xmlns:a16="http://schemas.microsoft.com/office/drawing/2014/main" id="{6AD8E6EA-AC00-4907-B67F-187ADF66A6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4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49" y="4050405"/>
                <a:ext cx="264295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E864C905-7C15-40DD-AB0E-42802AFE072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5"/>
                </p:custDataLst>
              </p:nvPr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7807" y="4057462"/>
                <a:ext cx="264296" cy="216067"/>
              </a:xfrm>
              <a:prstGeom prst="rect">
                <a:avLst/>
              </a:prstGeom>
              <a:ln>
                <a:solidFill>
                  <a:srgbClr val="1D1D1A"/>
                </a:solidFill>
              </a:ln>
            </p:spPr>
          </p:pic>
        </p:grp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5F690E5A-F5BB-4BB3-AC39-A72BCE9B3197}"/>
                </a:ext>
              </a:extLst>
            </p:cNvPr>
            <p:cNvCxnSpPr>
              <a:stCxn id="266" idx="2"/>
              <a:endCxn id="387" idx="0"/>
            </p:cNvCxnSpPr>
            <p:nvPr>
              <p:custDataLst>
                <p:tags r:id="rId57"/>
              </p:custDataLst>
            </p:nvPr>
          </p:nvCxnSpPr>
          <p:spPr>
            <a:xfrm>
              <a:off x="4956561" y="1933545"/>
              <a:ext cx="1553519" cy="1087447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FFB203E0-EC75-4FD9-B6D5-680A3B5AD88E}"/>
                </a:ext>
              </a:extLst>
            </p:cNvPr>
            <p:cNvCxnSpPr>
              <a:stCxn id="265" idx="2"/>
              <a:endCxn id="388" idx="0"/>
            </p:cNvCxnSpPr>
            <p:nvPr>
              <p:custDataLst>
                <p:tags r:id="rId58"/>
              </p:custDataLst>
            </p:nvPr>
          </p:nvCxnSpPr>
          <p:spPr>
            <a:xfrm>
              <a:off x="5550670" y="1933545"/>
              <a:ext cx="1392904" cy="1094239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ABB94CDF-F20C-474E-94F4-661CAFCE0F15}"/>
                </a:ext>
              </a:extLst>
            </p:cNvPr>
            <p:cNvCxnSpPr>
              <a:stCxn id="266" idx="2"/>
              <a:endCxn id="388" idx="0"/>
            </p:cNvCxnSpPr>
            <p:nvPr>
              <p:custDataLst>
                <p:tags r:id="rId59"/>
              </p:custDataLst>
            </p:nvPr>
          </p:nvCxnSpPr>
          <p:spPr>
            <a:xfrm>
              <a:off x="4956561" y="1933545"/>
              <a:ext cx="1987013" cy="1094239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59A55891-0892-4626-9FE6-53459FD829B0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>
              <a:off x="5527049" y="1944568"/>
              <a:ext cx="959410" cy="1087447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ACE1DC5F-9878-47A0-A211-3C5075A46593}"/>
                </a:ext>
              </a:extLst>
            </p:cNvPr>
            <p:cNvSpPr/>
            <p:nvPr/>
          </p:nvSpPr>
          <p:spPr>
            <a:xfrm>
              <a:off x="4049924" y="3829283"/>
              <a:ext cx="154627" cy="10914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文本框 293">
              <a:extLst>
                <a:ext uri="{FF2B5EF4-FFF2-40B4-BE49-F238E27FC236}">
                  <a16:creationId xmlns:a16="http://schemas.microsoft.com/office/drawing/2014/main" id="{C82838B2-42C8-43E6-9A4F-459AF315715C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>
              <a:off x="6144634" y="3583208"/>
              <a:ext cx="1195556" cy="27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板载：</a:t>
              </a: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2*25GE</a:t>
              </a:r>
            </a:p>
          </p:txBody>
        </p:sp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F88A8D7A-E7E7-4B40-A320-DDE4EF36AC2E}"/>
                </a:ext>
              </a:extLst>
            </p:cNvPr>
            <p:cNvCxnSpPr>
              <a:cxnSpLocks/>
              <a:stCxn id="388" idx="2"/>
              <a:endCxn id="347" idx="0"/>
            </p:cNvCxnSpPr>
            <p:nvPr>
              <p:custDataLst>
                <p:tags r:id="rId62"/>
              </p:custDataLst>
            </p:nvPr>
          </p:nvCxnSpPr>
          <p:spPr>
            <a:xfrm>
              <a:off x="6943574" y="3235995"/>
              <a:ext cx="559629" cy="1135600"/>
            </a:xfrm>
            <a:prstGeom prst="line">
              <a:avLst/>
            </a:prstGeom>
            <a:noFill/>
            <a:ln w="12700" cap="flat" cmpd="sng" algn="ctr">
              <a:solidFill>
                <a:srgbClr val="F4A1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8D8370EC-E0CD-4CAB-BFD1-92A5E6F9C5F6}"/>
                </a:ext>
              </a:extLst>
            </p:cNvPr>
            <p:cNvSpPr/>
            <p:nvPr/>
          </p:nvSpPr>
          <p:spPr>
            <a:xfrm>
              <a:off x="346837" y="3561259"/>
              <a:ext cx="7967255" cy="3162733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799" ker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343F9CD4-B95B-470D-A6D9-984FCA692A1B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6520132" y="6202851"/>
              <a:ext cx="1170464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100G </a:t>
              </a:r>
              <a:r>
                <a:rPr lang="en-US" altLang="zh-CN" sz="8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RoCE</a:t>
              </a:r>
              <a:r>
                <a:rPr lang="zh-CN" altLang="en-US" sz="8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pic>
          <p:nvPicPr>
            <p:cNvPr id="298" name="Picture 5">
              <a:extLst>
                <a:ext uri="{FF2B5EF4-FFF2-40B4-BE49-F238E27FC236}">
                  <a16:creationId xmlns:a16="http://schemas.microsoft.com/office/drawing/2014/main" id="{0701B814-8776-42EE-9F0D-DEAC439980F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4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164382" y="4017519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9" name="Picture 5">
              <a:extLst>
                <a:ext uri="{FF2B5EF4-FFF2-40B4-BE49-F238E27FC236}">
                  <a16:creationId xmlns:a16="http://schemas.microsoft.com/office/drawing/2014/main" id="{BB78516F-9D01-4D2E-AAE2-684CB72889A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5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164382" y="4299688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0" name="Picture 5">
              <a:extLst>
                <a:ext uri="{FF2B5EF4-FFF2-40B4-BE49-F238E27FC236}">
                  <a16:creationId xmlns:a16="http://schemas.microsoft.com/office/drawing/2014/main" id="{FF84D6EF-6648-42D8-8DF3-E165AA8AE78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6"/>
              </p:custDataLst>
            </p:nvPr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164382" y="4595565"/>
              <a:ext cx="810641" cy="142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D7D18815-5DC5-404D-91D1-F66E5350458D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>
              <a:off x="2956155" y="4764517"/>
              <a:ext cx="1270417" cy="25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训练服务器</a:t>
              </a:r>
            </a:p>
          </p:txBody>
        </p: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B5F65456-62C1-4635-8024-B280744E2685}"/>
                </a:ext>
              </a:extLst>
            </p:cNvPr>
            <p:cNvCxnSpPr>
              <a:stCxn id="360" idx="0"/>
            </p:cNvCxnSpPr>
            <p:nvPr>
              <p:custDataLst>
                <p:tags r:id="rId68"/>
              </p:custDataLst>
            </p:nvPr>
          </p:nvCxnSpPr>
          <p:spPr bwMode="auto">
            <a:xfrm flipH="1" flipV="1">
              <a:off x="3671156" y="5005217"/>
              <a:ext cx="37374" cy="496520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5F4E3E46-532F-4EFC-BF29-0FD0480739B3}"/>
                </a:ext>
              </a:extLst>
            </p:cNvPr>
            <p:cNvCxnSpPr>
              <a:stCxn id="361" idx="0"/>
            </p:cNvCxnSpPr>
            <p:nvPr>
              <p:custDataLst>
                <p:tags r:id="rId69"/>
              </p:custDataLst>
            </p:nvPr>
          </p:nvCxnSpPr>
          <p:spPr bwMode="auto">
            <a:xfrm flipH="1" flipV="1">
              <a:off x="3695760" y="5029241"/>
              <a:ext cx="1161762" cy="467078"/>
            </a:xfrm>
            <a:prstGeom prst="line">
              <a:avLst/>
            </a:prstGeom>
            <a:noFill/>
            <a:ln w="28575" cmpd="sng">
              <a:solidFill>
                <a:srgbClr val="0070C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E11908E-95BB-4F3E-A1AE-89F0AF9CAEAA}"/>
                </a:ext>
              </a:extLst>
            </p:cNvPr>
            <p:cNvCxnSpPr>
              <a:stCxn id="397" idx="0"/>
              <a:endCxn id="400" idx="2"/>
            </p:cNvCxnSpPr>
            <p:nvPr>
              <p:custDataLst>
                <p:tags r:id="rId70"/>
              </p:custDataLst>
            </p:nvPr>
          </p:nvCxnSpPr>
          <p:spPr bwMode="auto">
            <a:xfrm flipH="1" flipV="1">
              <a:off x="6302226" y="5660940"/>
              <a:ext cx="1124793" cy="40796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24AC5F0D-2D6A-4ECD-B052-DADEC7897864}"/>
                </a:ext>
              </a:extLst>
            </p:cNvPr>
            <p:cNvCxnSpPr>
              <a:stCxn id="396" idx="0"/>
              <a:endCxn id="399" idx="2"/>
            </p:cNvCxnSpPr>
            <p:nvPr>
              <p:custDataLst>
                <p:tags r:id="rId71"/>
              </p:custDataLst>
            </p:nvPr>
          </p:nvCxnSpPr>
          <p:spPr bwMode="auto">
            <a:xfrm flipV="1">
              <a:off x="6754759" y="5655857"/>
              <a:ext cx="1128580" cy="413046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id="{D32E6527-F874-40F7-87DB-E1DCA7902A2C}"/>
                </a:ext>
              </a:extLst>
            </p:cNvPr>
            <p:cNvSpPr txBox="1"/>
            <p:nvPr/>
          </p:nvSpPr>
          <p:spPr>
            <a:xfrm>
              <a:off x="1088632" y="6398020"/>
              <a:ext cx="580282" cy="256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管理面</a:t>
              </a:r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C81D2CB3-A927-4D5E-A78C-21ED206F0503}"/>
                </a:ext>
              </a:extLst>
            </p:cNvPr>
            <p:cNvGrpSpPr/>
            <p:nvPr/>
          </p:nvGrpSpPr>
          <p:grpSpPr>
            <a:xfrm>
              <a:off x="438704" y="661921"/>
              <a:ext cx="2525452" cy="1459546"/>
              <a:chOff x="438704" y="734113"/>
              <a:chExt cx="2525452" cy="1459546"/>
            </a:xfrm>
          </p:grpSpPr>
          <p:sp>
            <p:nvSpPr>
              <p:cNvPr id="367" name="TextBox 15">
                <a:extLst>
                  <a:ext uri="{FF2B5EF4-FFF2-40B4-BE49-F238E27FC236}">
                    <a16:creationId xmlns:a16="http://schemas.microsoft.com/office/drawing/2014/main" id="{9102798E-2409-4F37-9E0D-C576B5912D83}"/>
                  </a:ext>
                </a:extLst>
              </p:cNvPr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2173745" y="966404"/>
                <a:ext cx="752555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25G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sp>
            <p:nvSpPr>
              <p:cNvPr id="368" name="TextBox 15">
                <a:extLst>
                  <a:ext uri="{FF2B5EF4-FFF2-40B4-BE49-F238E27FC236}">
                    <a16:creationId xmlns:a16="http://schemas.microsoft.com/office/drawing/2014/main" id="{34659B23-9DDD-4DAE-9660-09FD0C4F2F7E}"/>
                  </a:ext>
                </a:extLst>
              </p:cNvPr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871485" y="1193986"/>
                <a:ext cx="835454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10GE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69" name="直接连接符 98">
                <a:extLst>
                  <a:ext uri="{FF2B5EF4-FFF2-40B4-BE49-F238E27FC236}">
                    <a16:creationId xmlns:a16="http://schemas.microsoft.com/office/drawing/2014/main" id="{206B7A18-25CA-48D7-993A-AECF30FB1C59}"/>
                  </a:ext>
                </a:extLst>
              </p:cNvPr>
              <p:cNvCxnSpPr/>
              <p:nvPr>
                <p:custDataLst>
                  <p:tags r:id="rId109"/>
                </p:custDataLst>
              </p:nvPr>
            </p:nvCxnSpPr>
            <p:spPr bwMode="auto">
              <a:xfrm flipV="1">
                <a:off x="1832036" y="1076260"/>
                <a:ext cx="351683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F4A100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0" name="直接连接符 98">
                <a:extLst>
                  <a:ext uri="{FF2B5EF4-FFF2-40B4-BE49-F238E27FC236}">
                    <a16:creationId xmlns:a16="http://schemas.microsoft.com/office/drawing/2014/main" id="{BCA9B880-3B91-464B-9E0B-3CB2E85A4BD4}"/>
                  </a:ext>
                </a:extLst>
              </p:cNvPr>
              <p:cNvCxnSpPr/>
              <p:nvPr>
                <p:custDataLst>
                  <p:tags r:id="rId110"/>
                </p:custDataLst>
              </p:nvPr>
            </p:nvCxnSpPr>
            <p:spPr bwMode="auto">
              <a:xfrm flipH="1" flipV="1">
                <a:off x="527813" y="1301619"/>
                <a:ext cx="354897" cy="4445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1" name="TextBox 15">
                <a:extLst>
                  <a:ext uri="{FF2B5EF4-FFF2-40B4-BE49-F238E27FC236}">
                    <a16:creationId xmlns:a16="http://schemas.microsoft.com/office/drawing/2014/main" id="{0F2365AE-9E2C-4EE4-B379-E155CB335C07}"/>
                  </a:ext>
                </a:extLst>
              </p:cNvPr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2266072" y="1193986"/>
                <a:ext cx="655842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GE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72" name="直接连接符 98">
                <a:extLst>
                  <a:ext uri="{FF2B5EF4-FFF2-40B4-BE49-F238E27FC236}">
                    <a16:creationId xmlns:a16="http://schemas.microsoft.com/office/drawing/2014/main" id="{4026CBA2-1B41-48E7-82F7-7BD884330329}"/>
                  </a:ext>
                </a:extLst>
              </p:cNvPr>
              <p:cNvCxnSpPr/>
              <p:nvPr>
                <p:custDataLst>
                  <p:tags r:id="rId112"/>
                </p:custDataLst>
              </p:nvPr>
            </p:nvCxnSpPr>
            <p:spPr bwMode="auto">
              <a:xfrm flipH="1">
                <a:off x="1832037" y="1303841"/>
                <a:ext cx="445258" cy="0"/>
              </a:xfrm>
              <a:prstGeom prst="line">
                <a:avLst/>
              </a:prstGeom>
              <a:noFill/>
              <a:ln w="28575">
                <a:solidFill>
                  <a:srgbClr val="1D1D1A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B4044721-FC8E-4405-9D26-BF967EA14E4E}"/>
                  </a:ext>
                </a:extLst>
              </p:cNvPr>
              <p:cNvGrpSpPr/>
              <p:nvPr/>
            </p:nvGrpSpPr>
            <p:grpSpPr>
              <a:xfrm>
                <a:off x="519750" y="966405"/>
                <a:ext cx="1184296" cy="263525"/>
                <a:chOff x="15128" y="591"/>
                <a:chExt cx="1812" cy="415"/>
              </a:xfrm>
            </p:grpSpPr>
            <p:sp>
              <p:nvSpPr>
                <p:cNvPr id="385" name="TextBox 15">
                  <a:extLst>
                    <a:ext uri="{FF2B5EF4-FFF2-40B4-BE49-F238E27FC236}">
                      <a16:creationId xmlns:a16="http://schemas.microsoft.com/office/drawing/2014/main" id="{AE8B8ADA-3D65-4E01-B97F-11BAAEB3430E}"/>
                    </a:ext>
                  </a:extLst>
                </p:cNvPr>
                <p:cNvSpPr txBox="1"/>
                <p:nvPr>
                  <p:custDataLst>
                    <p:tags r:id="rId122"/>
                  </p:custDataLst>
                </p:nvPr>
              </p:nvSpPr>
              <p:spPr>
                <a:xfrm>
                  <a:off x="15651" y="591"/>
                  <a:ext cx="1289" cy="415"/>
                </a:xfrm>
                <a:prstGeom prst="rect">
                  <a:avLst/>
                </a:prstGeom>
                <a:noFill/>
              </p:spPr>
              <p:txBody>
                <a:bodyPr wrap="none" lIns="51376" tIns="25688" rIns="51376" bIns="25688" rtlCol="0">
                  <a:spAutoFit/>
                </a:bodyPr>
                <a:lstStyle/>
                <a:p>
                  <a:pPr defTabSz="913399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100G </a:t>
                  </a: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网络</a:t>
                  </a:r>
                </a:p>
              </p:txBody>
            </p:sp>
            <p:cxnSp>
              <p:nvCxnSpPr>
                <p:cNvPr id="386" name="直接连接符 98">
                  <a:extLst>
                    <a:ext uri="{FF2B5EF4-FFF2-40B4-BE49-F238E27FC236}">
                      <a16:creationId xmlns:a16="http://schemas.microsoft.com/office/drawing/2014/main" id="{F9B2FED6-8910-4D95-BBDA-EC3D09CDC47C}"/>
                    </a:ext>
                  </a:extLst>
                </p:cNvPr>
                <p:cNvCxnSpPr/>
                <p:nvPr>
                  <p:custDataLst>
                    <p:tags r:id="rId123"/>
                  </p:custDataLst>
                </p:nvPr>
              </p:nvCxnSpPr>
              <p:spPr bwMode="auto">
                <a:xfrm flipV="1">
                  <a:off x="15128" y="754"/>
                  <a:ext cx="53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74" name="文本框 373">
                <a:extLst>
                  <a:ext uri="{FF2B5EF4-FFF2-40B4-BE49-F238E27FC236}">
                    <a16:creationId xmlns:a16="http://schemas.microsoft.com/office/drawing/2014/main" id="{394B4D37-3CA5-4A43-B294-D15DA548B9CC}"/>
                  </a:ext>
                </a:extLst>
              </p:cNvPr>
              <p:cNvSpPr txBox="1"/>
              <p:nvPr>
                <p:custDataLst>
                  <p:tags r:id="rId113"/>
                </p:custDataLst>
              </p:nvPr>
            </p:nvSpPr>
            <p:spPr>
              <a:xfrm>
                <a:off x="999626" y="734113"/>
                <a:ext cx="1377242" cy="293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zh-CN" altLang="en-US" sz="10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图  例</a:t>
                </a:r>
              </a:p>
            </p:txBody>
          </p:sp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6D70DAC7-97D9-4335-ACE2-09CF749FE105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438704" y="781241"/>
                <a:ext cx="2525452" cy="1412418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TextBox 15">
                <a:extLst>
                  <a:ext uri="{FF2B5EF4-FFF2-40B4-BE49-F238E27FC236}">
                    <a16:creationId xmlns:a16="http://schemas.microsoft.com/office/drawing/2014/main" id="{17E4501A-E78C-4E14-9D62-3665199927D3}"/>
                  </a:ext>
                </a:extLst>
              </p:cNvPr>
              <p:cNvSpPr txBox="1"/>
              <p:nvPr>
                <p:custDataLst>
                  <p:tags r:id="rId115"/>
                </p:custDataLst>
              </p:nvPr>
            </p:nvSpPr>
            <p:spPr>
              <a:xfrm>
                <a:off x="1336730" y="1449895"/>
                <a:ext cx="1267211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100G </a:t>
                </a:r>
                <a:r>
                  <a:rPr lang="en-US" altLang="zh-CN" sz="11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77" name="直接连接符 98">
                <a:extLst>
                  <a:ext uri="{FF2B5EF4-FFF2-40B4-BE49-F238E27FC236}">
                    <a16:creationId xmlns:a16="http://schemas.microsoft.com/office/drawing/2014/main" id="{55489B8D-2820-4984-93ED-5675ADD605A4}"/>
                  </a:ext>
                </a:extLst>
              </p:cNvPr>
              <p:cNvCxnSpPr/>
              <p:nvPr>
                <p:custDataLst>
                  <p:tags r:id="rId116"/>
                </p:custDataLst>
              </p:nvPr>
            </p:nvCxnSpPr>
            <p:spPr bwMode="auto">
              <a:xfrm>
                <a:off x="530859" y="1559750"/>
                <a:ext cx="712408" cy="1905"/>
              </a:xfrm>
              <a:prstGeom prst="line">
                <a:avLst/>
              </a:prstGeom>
              <a:noFill/>
              <a:ln w="28575" cmpd="sng">
                <a:solidFill>
                  <a:srgbClr val="FF000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8" name="TextBox 15">
                <a:extLst>
                  <a:ext uri="{FF2B5EF4-FFF2-40B4-BE49-F238E27FC236}">
                    <a16:creationId xmlns:a16="http://schemas.microsoft.com/office/drawing/2014/main" id="{90CC9D24-58A8-425F-8F1A-8001619BC834}"/>
                  </a:ext>
                </a:extLst>
              </p:cNvPr>
              <p:cNvSpPr txBox="1"/>
              <p:nvPr>
                <p:custDataLst>
                  <p:tags r:id="rId117"/>
                </p:custDataLst>
              </p:nvPr>
            </p:nvSpPr>
            <p:spPr>
              <a:xfrm>
                <a:off x="1336730" y="1686750"/>
                <a:ext cx="1267211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200G </a:t>
                </a:r>
                <a:r>
                  <a:rPr lang="en-US" altLang="zh-CN" sz="11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  <p:cxnSp>
            <p:nvCxnSpPr>
              <p:cNvPr id="379" name="直接连接符 98">
                <a:extLst>
                  <a:ext uri="{FF2B5EF4-FFF2-40B4-BE49-F238E27FC236}">
                    <a16:creationId xmlns:a16="http://schemas.microsoft.com/office/drawing/2014/main" id="{17E57647-039F-4927-A630-246DE17B8CE8}"/>
                  </a:ext>
                </a:extLst>
              </p:cNvPr>
              <p:cNvCxnSpPr/>
              <p:nvPr>
                <p:custDataLst>
                  <p:tags r:id="rId118"/>
                </p:custDataLst>
              </p:nvPr>
            </p:nvCxnSpPr>
            <p:spPr bwMode="auto">
              <a:xfrm>
                <a:off x="530859" y="1796605"/>
                <a:ext cx="712408" cy="1905"/>
              </a:xfrm>
              <a:prstGeom prst="line">
                <a:avLst/>
              </a:prstGeom>
              <a:noFill/>
              <a:ln w="28575" cmpd="sng">
                <a:solidFill>
                  <a:srgbClr val="0070C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0" name="直接连接符 98">
                <a:extLst>
                  <a:ext uri="{FF2B5EF4-FFF2-40B4-BE49-F238E27FC236}">
                    <a16:creationId xmlns:a16="http://schemas.microsoft.com/office/drawing/2014/main" id="{E81DB70B-057C-44C8-B1F6-D10841636072}"/>
                  </a:ext>
                </a:extLst>
              </p:cNvPr>
              <p:cNvCxnSpPr/>
              <p:nvPr>
                <p:custDataLst>
                  <p:tags r:id="rId119"/>
                </p:custDataLst>
              </p:nvPr>
            </p:nvCxnSpPr>
            <p:spPr bwMode="auto">
              <a:xfrm flipH="1" flipV="1">
                <a:off x="467380" y="2016760"/>
                <a:ext cx="747701" cy="6985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81" name="TextBox 15">
                <a:extLst>
                  <a:ext uri="{FF2B5EF4-FFF2-40B4-BE49-F238E27FC236}">
                    <a16:creationId xmlns:a16="http://schemas.microsoft.com/office/drawing/2014/main" id="{5CCB450A-1347-4211-BC3A-3438116A7AE0}"/>
                  </a:ext>
                </a:extLst>
              </p:cNvPr>
              <p:cNvSpPr txBox="1"/>
              <p:nvPr>
                <p:custDataLst>
                  <p:tags r:id="rId120"/>
                </p:custDataLst>
              </p:nvPr>
            </p:nvSpPr>
            <p:spPr>
              <a:xfrm>
                <a:off x="1336730" y="1906460"/>
                <a:ext cx="111896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endParaRPr lang="zh-CN" altLang="en-US" sz="11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2" name="TextBox 15">
                <a:extLst>
                  <a:ext uri="{FF2B5EF4-FFF2-40B4-BE49-F238E27FC236}">
                    <a16:creationId xmlns:a16="http://schemas.microsoft.com/office/drawing/2014/main" id="{EA18EB1B-00CA-4194-A50D-1F92BA0AD377}"/>
                  </a:ext>
                </a:extLst>
              </p:cNvPr>
              <p:cNvSpPr txBox="1"/>
              <p:nvPr>
                <p:custDataLst>
                  <p:tags r:id="rId121"/>
                </p:custDataLst>
              </p:nvPr>
            </p:nvSpPr>
            <p:spPr>
              <a:xfrm>
                <a:off x="1343104" y="1921579"/>
                <a:ext cx="1267211" cy="263702"/>
              </a:xfrm>
              <a:prstGeom prst="rect">
                <a:avLst/>
              </a:prstGeom>
              <a:noFill/>
            </p:spPr>
            <p:txBody>
              <a:bodyPr wrap="none" lIns="51376" tIns="25688" rIns="51376" bIns="25688" rtlCol="0">
                <a:spAutoFit/>
              </a:bodyPr>
              <a:lstStyle/>
              <a:p>
                <a:pPr defTabSz="913399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400G </a:t>
                </a:r>
                <a:r>
                  <a:rPr lang="en-US" altLang="zh-CN" sz="11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网络</a:t>
                </a:r>
              </a:p>
            </p:txBody>
          </p:sp>
        </p:grpSp>
        <p:cxnSp>
          <p:nvCxnSpPr>
            <p:cNvPr id="308" name="连接符: 肘形 12">
              <a:extLst>
                <a:ext uri="{FF2B5EF4-FFF2-40B4-BE49-F238E27FC236}">
                  <a16:creationId xmlns:a16="http://schemas.microsoft.com/office/drawing/2014/main" id="{2BB9A093-3BC1-4B4E-9FCA-7BDDE0F7EA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702282" y="3097490"/>
              <a:ext cx="1199039" cy="150046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09" name="连接符: 肘形 257">
              <a:extLst>
                <a:ext uri="{FF2B5EF4-FFF2-40B4-BE49-F238E27FC236}">
                  <a16:creationId xmlns:a16="http://schemas.microsoft.com/office/drawing/2014/main" id="{02F94746-CD1A-4EF9-955D-24F2190ECA16}"/>
                </a:ext>
              </a:extLst>
            </p:cNvPr>
            <p:cNvCxnSpPr>
              <a:cxnSpLocks/>
              <a:stCxn id="415" idx="2"/>
              <a:endCxn id="365" idx="1"/>
            </p:cNvCxnSpPr>
            <p:nvPr/>
          </p:nvCxnSpPr>
          <p:spPr>
            <a:xfrm rot="16200000" flipH="1">
              <a:off x="700027" y="4099736"/>
              <a:ext cx="2900658" cy="1197580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E2234752-0AAE-450D-B421-90FAF99E8742}"/>
                </a:ext>
              </a:extLst>
            </p:cNvPr>
            <p:cNvGrpSpPr/>
            <p:nvPr/>
          </p:nvGrpSpPr>
          <p:grpSpPr>
            <a:xfrm>
              <a:off x="2749145" y="5280676"/>
              <a:ext cx="2515706" cy="1192376"/>
              <a:chOff x="2945559" y="5595806"/>
              <a:chExt cx="2444172" cy="1192376"/>
            </a:xfrm>
          </p:grpSpPr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6B2913BE-E29D-4542-8A3D-B71534FC3CFC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2978252" y="5700657"/>
                <a:ext cx="2411479" cy="1006296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5938624B-9D94-41A5-AAF6-CB53F1146439}"/>
                  </a:ext>
                </a:extLst>
              </p:cNvPr>
              <p:cNvCxnSpPr>
                <a:stCxn id="362" idx="0"/>
                <a:endCxn id="361" idx="2"/>
              </p:cNvCxnSpPr>
              <p:nvPr>
                <p:custDataLst>
                  <p:tags r:id="rId95"/>
                </p:custDataLst>
              </p:nvPr>
            </p:nvCxnSpPr>
            <p:spPr bwMode="auto">
              <a:xfrm flipV="1">
                <a:off x="4048769" y="5979594"/>
                <a:ext cx="945216" cy="404231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A7F14FD3-661F-4706-876A-2D9C306E00E0}"/>
                  </a:ext>
                </a:extLst>
              </p:cNvPr>
              <p:cNvCxnSpPr>
                <a:stCxn id="363" idx="0"/>
                <a:endCxn id="361" idx="2"/>
              </p:cNvCxnSpPr>
              <p:nvPr>
                <p:custDataLst>
                  <p:tags r:id="rId96"/>
                </p:custDataLst>
              </p:nvPr>
            </p:nvCxnSpPr>
            <p:spPr bwMode="auto">
              <a:xfrm flipV="1">
                <a:off x="4815578" y="5979595"/>
                <a:ext cx="178408" cy="404230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7" name="文本框 356">
                <a:extLst>
                  <a:ext uri="{FF2B5EF4-FFF2-40B4-BE49-F238E27FC236}">
                    <a16:creationId xmlns:a16="http://schemas.microsoft.com/office/drawing/2014/main" id="{4E5D64DD-C934-49A0-9666-3FA6EE91C9F0}"/>
                  </a:ext>
                </a:extLst>
              </p:cNvPr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2945559" y="5739385"/>
                <a:ext cx="769980" cy="40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计算参数面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TOR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cxnSp>
            <p:nvCxnSpPr>
              <p:cNvPr id="358" name="直接连接符 357">
                <a:extLst>
                  <a:ext uri="{FF2B5EF4-FFF2-40B4-BE49-F238E27FC236}">
                    <a16:creationId xmlns:a16="http://schemas.microsoft.com/office/drawing/2014/main" id="{60994676-EE73-43E6-9468-016FEAD08D25}"/>
                  </a:ext>
                </a:extLst>
              </p:cNvPr>
              <p:cNvCxnSpPr>
                <a:stCxn id="362" idx="0"/>
                <a:endCxn id="360" idx="2"/>
              </p:cNvCxnSpPr>
              <p:nvPr>
                <p:custDataLst>
                  <p:tags r:id="rId98"/>
                </p:custDataLst>
              </p:nvPr>
            </p:nvCxnSpPr>
            <p:spPr bwMode="auto">
              <a:xfrm flipH="1" flipV="1">
                <a:off x="3877665" y="5985013"/>
                <a:ext cx="171104" cy="398812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9" name="直接连接符 358">
                <a:extLst>
                  <a:ext uri="{FF2B5EF4-FFF2-40B4-BE49-F238E27FC236}">
                    <a16:creationId xmlns:a16="http://schemas.microsoft.com/office/drawing/2014/main" id="{BE7391DD-40ED-4235-B1EE-16CA501835C3}"/>
                  </a:ext>
                </a:extLst>
              </p:cNvPr>
              <p:cNvCxnSpPr>
                <a:stCxn id="363" idx="0"/>
                <a:endCxn id="360" idx="2"/>
              </p:cNvCxnSpPr>
              <p:nvPr>
                <p:custDataLst>
                  <p:tags r:id="rId99"/>
                </p:custDataLst>
              </p:nvPr>
            </p:nvCxnSpPr>
            <p:spPr bwMode="auto">
              <a:xfrm flipH="1" flipV="1">
                <a:off x="3877665" y="5985013"/>
                <a:ext cx="937912" cy="398811"/>
              </a:xfrm>
              <a:prstGeom prst="line">
                <a:avLst/>
              </a:prstGeom>
              <a:noFill/>
              <a:ln w="28575" cmpd="sng">
                <a:solidFill>
                  <a:srgbClr val="7030A0"/>
                </a:solidFill>
                <a:prstDash val="lgDashDot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60" name="Picture 148">
                <a:extLst>
                  <a:ext uri="{FF2B5EF4-FFF2-40B4-BE49-F238E27FC236}">
                    <a16:creationId xmlns:a16="http://schemas.microsoft.com/office/drawing/2014/main" id="{1CAA2E6C-8F55-4776-AFC5-DA6BAEC0E8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0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3631635" y="5816867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1" name="Picture 148">
                <a:extLst>
                  <a:ext uri="{FF2B5EF4-FFF2-40B4-BE49-F238E27FC236}">
                    <a16:creationId xmlns:a16="http://schemas.microsoft.com/office/drawing/2014/main" id="{DE970131-15B8-41DD-AFD4-953462AFAEA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1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4747955" y="5811449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2" name="Picture 148">
                <a:extLst>
                  <a:ext uri="{FF2B5EF4-FFF2-40B4-BE49-F238E27FC236}">
                    <a16:creationId xmlns:a16="http://schemas.microsoft.com/office/drawing/2014/main" id="{893AFE42-A899-4E00-A570-83C294B378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2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3802739" y="6383825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3" name="Picture 148">
                <a:extLst>
                  <a:ext uri="{FF2B5EF4-FFF2-40B4-BE49-F238E27FC236}">
                    <a16:creationId xmlns:a16="http://schemas.microsoft.com/office/drawing/2014/main" id="{5F6AFC08-C972-4DA1-AC49-3C627A501B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3"/>
                </p:custDataLst>
              </p:nvPr>
            </p:nvPicPr>
            <p:blipFill>
              <a:blip r:embed="rId171" cstate="print"/>
              <a:srcRect/>
              <a:stretch>
                <a:fillRect/>
              </a:stretch>
            </p:blipFill>
            <p:spPr bwMode="auto">
              <a:xfrm>
                <a:off x="4569547" y="6383824"/>
                <a:ext cx="492059" cy="168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4" name="TextBox 48">
                <a:extLst>
                  <a:ext uri="{FF2B5EF4-FFF2-40B4-BE49-F238E27FC236}">
                    <a16:creationId xmlns:a16="http://schemas.microsoft.com/office/drawing/2014/main" id="{C8C109AD-F39B-4FFF-A212-2FB93350EEBB}"/>
                  </a:ext>
                </a:extLst>
              </p:cNvPr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4228312" y="5595806"/>
                <a:ext cx="387350" cy="2736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913399">
                  <a:lnSpc>
                    <a:spcPts val="3439"/>
                  </a:lnSpc>
                  <a:defRPr/>
                </a:pPr>
                <a:r>
                  <a:rPr lang="en-US" altLang="zh-CN" sz="3199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365" name="文本框 364">
                <a:extLst>
                  <a:ext uri="{FF2B5EF4-FFF2-40B4-BE49-F238E27FC236}">
                    <a16:creationId xmlns:a16="http://schemas.microsoft.com/office/drawing/2014/main" id="{6C43CCDA-F4D9-4553-9BF5-83FD7939ACE6}"/>
                  </a:ext>
                </a:extLst>
              </p:cNvPr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2945560" y="6262161"/>
                <a:ext cx="1238635" cy="403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913399">
                  <a:defRPr/>
                </a:pP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计算参数面</a:t>
                </a:r>
              </a:p>
              <a:p>
                <a:pPr defTabSz="913399">
                  <a:defRPr/>
                </a:pPr>
                <a:r>
                  <a:rPr lang="en-US" altLang="zh-CN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Spine</a:t>
                </a:r>
                <a:r>
                  <a:rPr lang="zh-CN" altLang="en-US" sz="800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  <p:sp>
            <p:nvSpPr>
              <p:cNvPr id="366" name="文本框 365">
                <a:extLst>
                  <a:ext uri="{FF2B5EF4-FFF2-40B4-BE49-F238E27FC236}">
                    <a16:creationId xmlns:a16="http://schemas.microsoft.com/office/drawing/2014/main" id="{A0B9FC25-F5A8-4ACA-B1B1-919BFB0C0237}"/>
                  </a:ext>
                </a:extLst>
              </p:cNvPr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3870078" y="6531313"/>
                <a:ext cx="1134385" cy="25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399">
                  <a:defRPr/>
                </a:pPr>
                <a:r>
                  <a:rPr lang="en-US" altLang="zh-CN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400G </a:t>
                </a:r>
                <a:r>
                  <a:rPr lang="en-US" altLang="zh-CN" sz="800" kern="0" dirty="0" err="1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RoCE</a:t>
                </a:r>
                <a:r>
                  <a:rPr lang="zh-CN" altLang="en-US" sz="8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交换机</a:t>
                </a: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98530EC5-448E-44D0-86A1-248DA3FDA275}"/>
                </a:ext>
              </a:extLst>
            </p:cNvPr>
            <p:cNvGrpSpPr/>
            <p:nvPr/>
          </p:nvGrpSpPr>
          <p:grpSpPr>
            <a:xfrm>
              <a:off x="631450" y="4705721"/>
              <a:ext cx="1894089" cy="1324808"/>
              <a:chOff x="1306546" y="3872801"/>
              <a:chExt cx="1840230" cy="1324808"/>
            </a:xfrm>
          </p:grpSpPr>
          <p:sp>
            <p:nvSpPr>
              <p:cNvPr id="348" name="矩形 347">
                <a:extLst>
                  <a:ext uri="{FF2B5EF4-FFF2-40B4-BE49-F238E27FC236}">
                    <a16:creationId xmlns:a16="http://schemas.microsoft.com/office/drawing/2014/main" id="{71062459-4D04-4C5B-A04C-9BAE874E035C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1306546" y="3872801"/>
                <a:ext cx="915670" cy="1267460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007B46C9-290B-41B8-8008-985B3BD00D93}"/>
                  </a:ext>
                </a:extLst>
              </p:cNvPr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520622" y="4825573"/>
                <a:ext cx="475187" cy="366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399">
                  <a:defRPr/>
                </a:pPr>
                <a:endParaRPr lang="en-US" altLang="zh-CN" sz="7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 defTabSz="913399">
                  <a:defRPr/>
                </a:pPr>
                <a:r>
                  <a:rPr lang="zh-CN" altLang="en-US" sz="700" b="1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分析器</a:t>
                </a:r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1B0EB85E-7083-406C-8C4E-62DF48C3BD16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2250156" y="3877881"/>
                <a:ext cx="896620" cy="1267460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文本框 350">
                <a:extLst>
                  <a:ext uri="{FF2B5EF4-FFF2-40B4-BE49-F238E27FC236}">
                    <a16:creationId xmlns:a16="http://schemas.microsoft.com/office/drawing/2014/main" id="{574ACC11-8528-44E9-B0C8-92E02F4472F9}"/>
                  </a:ext>
                </a:extLst>
              </p:cNvPr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2448991" y="4830653"/>
                <a:ext cx="475187" cy="366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399">
                  <a:defRPr/>
                </a:pPr>
                <a:endParaRPr lang="en-US" altLang="zh-CN" sz="7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 defTabSz="913399">
                  <a:defRPr/>
                </a:pPr>
                <a:r>
                  <a:rPr lang="zh-CN" altLang="en-US" sz="700" b="1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控制器</a:t>
                </a:r>
                <a:endParaRPr lang="zh-CN" altLang="en-US" sz="7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pic>
            <p:nvPicPr>
              <p:cNvPr id="352" name="图片 526" descr="32303236333630373b32303236333536323b670d52a15668">
                <a:extLst>
                  <a:ext uri="{FF2B5EF4-FFF2-40B4-BE49-F238E27FC236}">
                    <a16:creationId xmlns:a16="http://schemas.microsoft.com/office/drawing/2014/main" id="{DC3A8285-00EC-4B1C-A831-CCDEA90BF2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2"/>
                </p:custDataLst>
              </p:nvPr>
            </p:nvPicPr>
            <p:blipFill>
              <a:blip r:embed="rId172">
                <a:extLst>
                  <a:ext uri="{96DAC541-7B7A-43D3-8B79-37D633B846F1}">
                    <asvg:svgBlip xmlns:asvg="http://schemas.microsoft.com/office/drawing/2016/SVG/main" r:embed="rId173"/>
                  </a:ext>
                </a:extLst>
              </a:blip>
              <a:stretch>
                <a:fillRect/>
              </a:stretch>
            </p:blipFill>
            <p:spPr>
              <a:xfrm>
                <a:off x="2308576" y="4143946"/>
                <a:ext cx="749935" cy="749935"/>
              </a:xfrm>
              <a:prstGeom prst="rect">
                <a:avLst/>
              </a:prstGeom>
            </p:spPr>
          </p:pic>
          <p:pic>
            <p:nvPicPr>
              <p:cNvPr id="353" name="图片 527" descr="32303236333630373b32303236333536323b670d52a15668">
                <a:extLst>
                  <a:ext uri="{FF2B5EF4-FFF2-40B4-BE49-F238E27FC236}">
                    <a16:creationId xmlns:a16="http://schemas.microsoft.com/office/drawing/2014/main" id="{AEEE7D0D-B6CF-420C-8E36-EC41CDAC35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3"/>
                </p:custDataLst>
              </p:nvPr>
            </p:nvPicPr>
            <p:blipFill>
              <a:blip r:embed="rId172">
                <a:extLst>
                  <a:ext uri="{96DAC541-7B7A-43D3-8B79-37D633B846F1}">
                    <asvg:svgBlip xmlns:asvg="http://schemas.microsoft.com/office/drawing/2016/SVG/main" r:embed="rId173"/>
                  </a:ext>
                </a:extLst>
              </a:blip>
              <a:stretch>
                <a:fillRect/>
              </a:stretch>
            </p:blipFill>
            <p:spPr>
              <a:xfrm>
                <a:off x="1375761" y="4143946"/>
                <a:ext cx="749935" cy="749935"/>
              </a:xfrm>
              <a:prstGeom prst="rect">
                <a:avLst/>
              </a:prstGeom>
            </p:spPr>
          </p:pic>
        </p:grpSp>
        <p:cxnSp>
          <p:nvCxnSpPr>
            <p:cNvPr id="312" name="连接符: 肘形 258">
              <a:extLst>
                <a:ext uri="{FF2B5EF4-FFF2-40B4-BE49-F238E27FC236}">
                  <a16:creationId xmlns:a16="http://schemas.microsoft.com/office/drawing/2014/main" id="{FF3D57EE-85A4-4F81-90B8-C51DFB7DBA24}"/>
                </a:ext>
              </a:extLst>
            </p:cNvPr>
            <p:cNvCxnSpPr>
              <a:cxnSpLocks/>
              <a:stCxn id="415" idx="2"/>
              <a:endCxn id="350" idx="1"/>
            </p:cNvCxnSpPr>
            <p:nvPr/>
          </p:nvCxnSpPr>
          <p:spPr>
            <a:xfrm rot="16200000" flipH="1">
              <a:off x="528955" y="4270808"/>
              <a:ext cx="2096333" cy="51111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13" name="连接符: 肘形 262">
              <a:extLst>
                <a:ext uri="{FF2B5EF4-FFF2-40B4-BE49-F238E27FC236}">
                  <a16:creationId xmlns:a16="http://schemas.microsoft.com/office/drawing/2014/main" id="{62990ADA-3B2D-46D6-BF0E-028A6C16477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22574" y="1677193"/>
              <a:ext cx="1261877" cy="4403886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14" name="连接符: 肘形 268">
              <a:extLst>
                <a:ext uri="{FF2B5EF4-FFF2-40B4-BE49-F238E27FC236}">
                  <a16:creationId xmlns:a16="http://schemas.microsoft.com/office/drawing/2014/main" id="{98C00C81-9158-413D-A467-02AD14E49B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0835" y="4269492"/>
              <a:ext cx="2103636" cy="76991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45655DB-BF0B-4D43-AC71-8A662B4DCF9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43" y="4595565"/>
              <a:ext cx="192574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A21CE579-FCA7-48B2-B766-2626A166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633" y="4651715"/>
              <a:ext cx="875376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7B3266AA-DF4A-4F04-ABC0-14A8A5135B4F}"/>
                </a:ext>
              </a:extLst>
            </p:cNvPr>
            <p:cNvCxnSpPr/>
            <p:nvPr/>
          </p:nvCxnSpPr>
          <p:spPr>
            <a:xfrm>
              <a:off x="1964009" y="4651715"/>
              <a:ext cx="0" cy="8609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176F30A8-A0D4-462D-A0A6-AB4854F0DCCC}"/>
                </a:ext>
              </a:extLst>
            </p:cNvPr>
            <p:cNvCxnSpPr/>
            <p:nvPr/>
          </p:nvCxnSpPr>
          <p:spPr>
            <a:xfrm>
              <a:off x="2829355" y="4595565"/>
              <a:ext cx="0" cy="68511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F5D565D0-FAD6-4A62-848E-3ACCED441BC9}"/>
                </a:ext>
              </a:extLst>
            </p:cNvPr>
            <p:cNvCxnSpPr>
              <a:cxnSpLocks/>
            </p:cNvCxnSpPr>
            <p:nvPr/>
          </p:nvCxnSpPr>
          <p:spPr>
            <a:xfrm>
              <a:off x="2829355" y="5280676"/>
              <a:ext cx="273684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5E4CF5E5-F85C-46FC-A3E1-67EFBF35D877}"/>
                </a:ext>
              </a:extLst>
            </p:cNvPr>
            <p:cNvCxnSpPr/>
            <p:nvPr/>
          </p:nvCxnSpPr>
          <p:spPr>
            <a:xfrm>
              <a:off x="5566204" y="5280676"/>
              <a:ext cx="0" cy="10485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28EB5C6D-93AB-4A21-9D4B-FF2C2BE44D68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>
              <a:off x="2668773" y="3556018"/>
              <a:ext cx="1611771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训练业务</a:t>
              </a:r>
              <a:endParaRPr lang="en-US" altLang="zh-CN" sz="9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 defTabSz="913399">
                <a:defRPr/>
              </a:pPr>
              <a:r>
                <a: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2*25G</a:t>
              </a:r>
            </a:p>
          </p:txBody>
        </p: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A15A2206-8110-4B2D-9CB1-05D8E77058EB}"/>
                </a:ext>
              </a:extLst>
            </p:cNvPr>
            <p:cNvCxnSpPr>
              <a:cxnSpLocks/>
              <a:stCxn id="395" idx="0"/>
              <a:endCxn id="347" idx="2"/>
            </p:cNvCxnSpPr>
            <p:nvPr/>
          </p:nvCxnSpPr>
          <p:spPr>
            <a:xfrm flipV="1">
              <a:off x="7331169" y="4564257"/>
              <a:ext cx="172034" cy="92335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FFD5D033-29BE-4495-B8BD-2ECC98981AA8}"/>
                </a:ext>
              </a:extLst>
            </p:cNvPr>
            <p:cNvCxnSpPr>
              <a:cxnSpLocks/>
              <a:stCxn id="399" idx="0"/>
              <a:endCxn id="347" idx="2"/>
            </p:cNvCxnSpPr>
            <p:nvPr/>
          </p:nvCxnSpPr>
          <p:spPr>
            <a:xfrm flipH="1" flipV="1">
              <a:off x="7503203" y="4564257"/>
              <a:ext cx="380136" cy="922799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D9B09374-EF2C-4B5E-B198-6E4DCCB0F28D}"/>
                </a:ext>
              </a:extLst>
            </p:cNvPr>
            <p:cNvGrpSpPr/>
            <p:nvPr/>
          </p:nvGrpSpPr>
          <p:grpSpPr>
            <a:xfrm>
              <a:off x="5866126" y="3875710"/>
              <a:ext cx="2249586" cy="1268730"/>
              <a:chOff x="5866126" y="3875710"/>
              <a:chExt cx="2249586" cy="1268730"/>
            </a:xfrm>
          </p:grpSpPr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C5C8D11D-EAD0-4049-834E-39A066FB5DC2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5955452" y="3875710"/>
                <a:ext cx="2048598" cy="1268730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  <a:noAutofit/>
              </a:bodyPr>
              <a:lstStyle/>
              <a:p>
                <a:pPr algn="ctr" defTabSz="913399">
                  <a:defRPr/>
                </a:pPr>
                <a:endParaRPr lang="zh-CN" altLang="en-US" sz="11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文本框 339">
                <a:extLst>
                  <a:ext uri="{FF2B5EF4-FFF2-40B4-BE49-F238E27FC236}">
                    <a16:creationId xmlns:a16="http://schemas.microsoft.com/office/drawing/2014/main" id="{177FBA43-D1F4-44A4-BF5C-BCAD07437B2B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5955127" y="3929210"/>
                <a:ext cx="199024" cy="275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3399">
                  <a:defRPr/>
                </a:pPr>
                <a:endParaRPr lang="en-US" altLang="zh-CN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2DA6D44C-868E-4FF0-980E-8F543230CB47}"/>
                  </a:ext>
                </a:extLst>
              </p:cNvPr>
              <p:cNvSpPr/>
              <p:nvPr/>
            </p:nvSpPr>
            <p:spPr>
              <a:xfrm>
                <a:off x="6625121" y="3892647"/>
                <a:ext cx="530544" cy="304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zh-CN" altLang="en-US" sz="800" b="1" kern="0" dirty="0">
                    <a:solidFill>
                      <a:srgbClr val="21212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存储区</a:t>
                </a:r>
                <a:endParaRPr lang="zh-CN" altLang="en-US" sz="8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42" name="文本框 341">
                <a:extLst>
                  <a:ext uri="{FF2B5EF4-FFF2-40B4-BE49-F238E27FC236}">
                    <a16:creationId xmlns:a16="http://schemas.microsoft.com/office/drawing/2014/main" id="{ECB19B6E-363B-4BB1-9628-C81C823371BA}"/>
                  </a:ext>
                </a:extLst>
              </p:cNvPr>
              <p:cNvSpPr txBox="1"/>
              <p:nvPr/>
            </p:nvSpPr>
            <p:spPr>
              <a:xfrm>
                <a:off x="5866126" y="4719063"/>
                <a:ext cx="665241" cy="165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3668">
                  <a:defRPr/>
                </a:pPr>
                <a:r>
                  <a:rPr kumimoji="1" lang="zh-CN" altLang="en-US" sz="9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全闪</a:t>
                </a:r>
                <a:endParaRPr kumimoji="1" lang="en-US" altLang="zh-CN" sz="9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文本框 342">
                <a:extLst>
                  <a:ext uri="{FF2B5EF4-FFF2-40B4-BE49-F238E27FC236}">
                    <a16:creationId xmlns:a16="http://schemas.microsoft.com/office/drawing/2014/main" id="{00A14EA0-9871-4AFF-9997-907FEE3DF5DA}"/>
                  </a:ext>
                </a:extLst>
              </p:cNvPr>
              <p:cNvSpPr txBox="1"/>
              <p:nvPr/>
            </p:nvSpPr>
            <p:spPr>
              <a:xfrm>
                <a:off x="7503202" y="4719063"/>
                <a:ext cx="612510" cy="165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9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混闪</a:t>
                </a:r>
                <a:endParaRPr kumimoji="1" lang="en-US" altLang="zh-CN" sz="9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8DCB1F03-DA40-4793-AE8B-9ED0B4A370C9}"/>
                  </a:ext>
                </a:extLst>
              </p:cNvPr>
              <p:cNvSpPr txBox="1"/>
              <p:nvPr/>
            </p:nvSpPr>
            <p:spPr>
              <a:xfrm>
                <a:off x="6729996" y="4231344"/>
                <a:ext cx="504218" cy="22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2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分级</a:t>
                </a:r>
              </a:p>
            </p:txBody>
          </p:sp>
          <p:sp>
            <p:nvSpPr>
              <p:cNvPr id="345" name="左右箭头 1">
                <a:extLst>
                  <a:ext uri="{FF2B5EF4-FFF2-40B4-BE49-F238E27FC236}">
                    <a16:creationId xmlns:a16="http://schemas.microsoft.com/office/drawing/2014/main" id="{BFE5E45D-8DA6-402A-B73D-560BAE16E601}"/>
                  </a:ext>
                </a:extLst>
              </p:cNvPr>
              <p:cNvSpPr/>
              <p:nvPr/>
            </p:nvSpPr>
            <p:spPr>
              <a:xfrm>
                <a:off x="6656887" y="4414107"/>
                <a:ext cx="476033" cy="160379"/>
              </a:xfrm>
              <a:prstGeom prst="leftRightArrow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 ker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46" name="图片 345">
                <a:extLst>
                  <a:ext uri="{FF2B5EF4-FFF2-40B4-BE49-F238E27FC236}">
                    <a16:creationId xmlns:a16="http://schemas.microsoft.com/office/drawing/2014/main" id="{3213AD8E-BEDD-40DB-B8F8-D84541758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7"/>
                </p:custDataLst>
              </p:nvPr>
            </p:nvPicPr>
            <p:blipFill>
              <a:blip r:embed="rId174"/>
              <a:stretch>
                <a:fillRect/>
              </a:stretch>
            </p:blipFill>
            <p:spPr>
              <a:xfrm>
                <a:off x="6036705" y="4320012"/>
                <a:ext cx="596703" cy="288779"/>
              </a:xfrm>
              <a:prstGeom prst="rect">
                <a:avLst/>
              </a:prstGeom>
            </p:spPr>
          </p:pic>
          <p:pic>
            <p:nvPicPr>
              <p:cNvPr id="347" name="Picture 3">
                <a:extLst>
                  <a:ext uri="{FF2B5EF4-FFF2-40B4-BE49-F238E27FC236}">
                    <a16:creationId xmlns:a16="http://schemas.microsoft.com/office/drawing/2014/main" id="{9EE127CC-9B97-4C0E-900A-1E24A6EBDB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5" cstate="print"/>
              <a:srcRect/>
              <a:stretch>
                <a:fillRect/>
              </a:stretch>
            </p:blipFill>
            <p:spPr bwMode="auto">
              <a:xfrm>
                <a:off x="7193410" y="4371595"/>
                <a:ext cx="619585" cy="1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A41D16E4-FB2C-48F5-8225-9EBEB501D90D}"/>
                </a:ext>
              </a:extLst>
            </p:cNvPr>
            <p:cNvCxnSpPr/>
            <p:nvPr>
              <p:custDataLst>
                <p:tags r:id="rId73"/>
              </p:custDataLst>
            </p:nvPr>
          </p:nvCxnSpPr>
          <p:spPr>
            <a:xfrm flipV="1">
              <a:off x="4007551" y="3085577"/>
              <a:ext cx="149671" cy="635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C33A9F2E-A29A-43E0-9003-29E05DB6037C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4063759" y="3027792"/>
              <a:ext cx="43137" cy="1638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9F1492C8-1E70-4EA4-B3D5-1FD79B467EAD}"/>
                </a:ext>
              </a:extLst>
            </p:cNvPr>
            <p:cNvCxnSpPr/>
            <p:nvPr>
              <p:custDataLst>
                <p:tags r:id="rId75"/>
              </p:custDataLst>
            </p:nvPr>
          </p:nvCxnSpPr>
          <p:spPr>
            <a:xfrm>
              <a:off x="3996032" y="3124437"/>
              <a:ext cx="14117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CC5B1085-7A5D-482F-9B09-D20B5A2F8A0A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514366" y="2925102"/>
              <a:ext cx="43137" cy="1638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F4904C08-872C-46EA-9D22-D121B8DDC88E}"/>
                </a:ext>
              </a:extLst>
            </p:cNvPr>
            <p:cNvCxnSpPr/>
            <p:nvPr>
              <p:custDataLst>
                <p:tags r:id="rId77"/>
              </p:custDataLst>
            </p:nvPr>
          </p:nvCxnSpPr>
          <p:spPr>
            <a:xfrm>
              <a:off x="2473003" y="3020984"/>
              <a:ext cx="14117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B27862B3-8932-43CE-B17C-64FB230D66D9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 flipV="1">
              <a:off x="2441213" y="2972585"/>
              <a:ext cx="169483" cy="715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21F4AE4C-CDFC-4D07-9F9D-F893EDB63A16}"/>
                </a:ext>
              </a:extLst>
            </p:cNvPr>
            <p:cNvCxnSpPr/>
            <p:nvPr>
              <p:custDataLst>
                <p:tags r:id="rId79"/>
              </p:custDataLst>
            </p:nvPr>
          </p:nvCxnSpPr>
          <p:spPr>
            <a:xfrm>
              <a:off x="6660820" y="3140436"/>
              <a:ext cx="141174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238377D8-C782-4D5A-BE79-491068F6B24A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 flipV="1">
              <a:off x="6659833" y="3086387"/>
              <a:ext cx="169483" cy="715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1A1EC463-079A-479A-9A5C-EEE38BEFDD1D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flipH="1">
              <a:off x="6701437" y="3037929"/>
              <a:ext cx="43137" cy="16383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1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4" name="图片 333">
              <a:extLst>
                <a:ext uri="{FF2B5EF4-FFF2-40B4-BE49-F238E27FC236}">
                  <a16:creationId xmlns:a16="http://schemas.microsoft.com/office/drawing/2014/main" id="{EED23754-8E54-4639-92AF-F162ECCE1F3E}"/>
                </a:ext>
              </a:extLst>
            </p:cNvPr>
            <p:cNvPicPr>
              <a:picLocks noChangeAspect="1"/>
            </p:cNvPicPr>
            <p:nvPr>
              <p:custDataLst>
                <p:tags r:id="rId82"/>
              </p:custDataLst>
            </p:nvPr>
          </p:nvPicPr>
          <p:blipFill>
            <a:blip r:embed="rId1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791" y="3030903"/>
              <a:ext cx="250758" cy="208211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99D82AB5-C7BB-4A84-B0DB-DD4A5890D56F}"/>
                </a:ext>
              </a:extLst>
            </p:cNvPr>
            <p:cNvCxnSpPr>
              <a:cxnSpLocks/>
              <a:stCxn id="426" idx="2"/>
              <a:endCxn id="334" idx="0"/>
            </p:cNvCxnSpPr>
            <p:nvPr>
              <p:custDataLst>
                <p:tags r:id="rId83"/>
              </p:custDataLst>
            </p:nvPr>
          </p:nvCxnSpPr>
          <p:spPr>
            <a:xfrm>
              <a:off x="1631811" y="2704638"/>
              <a:ext cx="213359" cy="326265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36" name="连接符: 肘形 321">
              <a:extLst>
                <a:ext uri="{FF2B5EF4-FFF2-40B4-BE49-F238E27FC236}">
                  <a16:creationId xmlns:a16="http://schemas.microsoft.com/office/drawing/2014/main" id="{C4786CC6-DA81-48F7-BE97-3D668A44B2B9}"/>
                </a:ext>
              </a:extLst>
            </p:cNvPr>
            <p:cNvCxnSpPr>
              <a:cxnSpLocks/>
              <a:stCxn id="334" idx="2"/>
            </p:cNvCxnSpPr>
            <p:nvPr/>
          </p:nvCxnSpPr>
          <p:spPr>
            <a:xfrm rot="5400000">
              <a:off x="644557" y="4175901"/>
              <a:ext cx="2137401" cy="26382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72C369A4-7CD2-4D1B-BDF1-CB4EF9C749B5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>
              <a:off x="1238061" y="2270836"/>
              <a:ext cx="820685" cy="275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带外管理区</a:t>
              </a:r>
            </a:p>
          </p:txBody>
        </p:sp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CBCBAE8F-0B4F-40FD-B1B0-81F48774F161}"/>
                </a:ext>
              </a:extLst>
            </p:cNvPr>
            <p:cNvSpPr txBox="1"/>
            <p:nvPr/>
          </p:nvSpPr>
          <p:spPr>
            <a:xfrm>
              <a:off x="4745467" y="2945309"/>
              <a:ext cx="1193872" cy="256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399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</p:grp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BDC464A9-20AA-450C-8D9B-CC5D561E9E45}"/>
              </a:ext>
            </a:extLst>
          </p:cNvPr>
          <p:cNvCxnSpPr>
            <a:cxnSpLocks/>
            <a:stCxn id="430" idx="2"/>
          </p:cNvCxnSpPr>
          <p:nvPr>
            <p:custDataLst>
              <p:tags r:id="rId1"/>
            </p:custDataLst>
          </p:nvPr>
        </p:nvCxnSpPr>
        <p:spPr>
          <a:xfrm flipH="1">
            <a:off x="677859" y="3222447"/>
            <a:ext cx="235871" cy="1469488"/>
          </a:xfrm>
          <a:prstGeom prst="line">
            <a:avLst/>
          </a:prstGeom>
          <a:noFill/>
          <a:ln w="127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D6AE3325-2C4B-43D4-B863-6EF0936CEF4F}"/>
              </a:ext>
            </a:extLst>
          </p:cNvPr>
          <p:cNvCxnSpPr>
            <a:cxnSpLocks/>
            <a:stCxn id="429" idx="2"/>
          </p:cNvCxnSpPr>
          <p:nvPr>
            <p:custDataLst>
              <p:tags r:id="rId2"/>
            </p:custDataLst>
          </p:nvPr>
        </p:nvCxnSpPr>
        <p:spPr>
          <a:xfrm>
            <a:off x="518010" y="3220338"/>
            <a:ext cx="425728" cy="1139232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9" name="椭圆 448">
            <a:extLst>
              <a:ext uri="{FF2B5EF4-FFF2-40B4-BE49-F238E27FC236}">
                <a16:creationId xmlns:a16="http://schemas.microsoft.com/office/drawing/2014/main" id="{79C27869-34E7-451D-8F2D-0A773ACBD8A9}"/>
              </a:ext>
            </a:extLst>
          </p:cNvPr>
          <p:cNvSpPr/>
          <p:nvPr/>
        </p:nvSpPr>
        <p:spPr>
          <a:xfrm>
            <a:off x="2522890" y="5770076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" name="椭圆 449">
            <a:extLst>
              <a:ext uri="{FF2B5EF4-FFF2-40B4-BE49-F238E27FC236}">
                <a16:creationId xmlns:a16="http://schemas.microsoft.com/office/drawing/2014/main" id="{30C967AA-3B88-44DB-ABD8-00E08077B3F0}"/>
              </a:ext>
            </a:extLst>
          </p:cNvPr>
          <p:cNvSpPr/>
          <p:nvPr/>
        </p:nvSpPr>
        <p:spPr>
          <a:xfrm>
            <a:off x="5498947" y="5834008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1" name="椭圆 450">
            <a:extLst>
              <a:ext uri="{FF2B5EF4-FFF2-40B4-BE49-F238E27FC236}">
                <a16:creationId xmlns:a16="http://schemas.microsoft.com/office/drawing/2014/main" id="{B4BF905F-D2EF-4EDA-986B-AA943750514E}"/>
              </a:ext>
            </a:extLst>
          </p:cNvPr>
          <p:cNvSpPr/>
          <p:nvPr/>
        </p:nvSpPr>
        <p:spPr>
          <a:xfrm>
            <a:off x="4336866" y="2692238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DF9FEBD9-1B32-457B-900A-C6955EF1B87F}"/>
              </a:ext>
            </a:extLst>
          </p:cNvPr>
          <p:cNvSpPr/>
          <p:nvPr/>
        </p:nvSpPr>
        <p:spPr>
          <a:xfrm>
            <a:off x="427823" y="5748468"/>
            <a:ext cx="330007" cy="320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799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15560FC6-008D-4BD6-B4F9-AF7C16CA2E22}"/>
              </a:ext>
            </a:extLst>
          </p:cNvPr>
          <p:cNvSpPr/>
          <p:nvPr/>
        </p:nvSpPr>
        <p:spPr>
          <a:xfrm>
            <a:off x="7929988" y="1382253"/>
            <a:ext cx="3961540" cy="4750708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四个独立网络平面：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参数面、数据面、业务面、运维管理面</a:t>
            </a:r>
          </a:p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参数面：</a:t>
            </a:r>
            <a:r>
              <a:rPr lang="en-US" altLang="zh-CN" sz="159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，高带宽</a:t>
            </a:r>
            <a:r>
              <a:rPr lang="zh-CN" altLang="en-US" sz="159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无收敛胖树拓扑，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大模型训练中的参数交换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高性能数据面：</a:t>
            </a:r>
            <a:r>
              <a:rPr lang="en-US" altLang="zh-CN" sz="1599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100G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，高带宽无收敛胖树拓扑，用于计算节点访问高性能存储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Bef>
                <a:spcPts val="600"/>
              </a:spcBef>
              <a:spcAft>
                <a:spcPts val="1799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关键特性：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数据面支持多租安全隔离、参数面网络负载均衡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NSLB</a:t>
            </a:r>
            <a:endParaRPr lang="zh-CN" altLang="en-US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9" name="表格 218">
            <a:extLst>
              <a:ext uri="{FF2B5EF4-FFF2-40B4-BE49-F238E27FC236}">
                <a16:creationId xmlns:a16="http://schemas.microsoft.com/office/drawing/2014/main" id="{441A1675-F497-4B02-B0F8-01FC2783A9AC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222" name="表格 221">
            <a:extLst>
              <a:ext uri="{FF2B5EF4-FFF2-40B4-BE49-F238E27FC236}">
                <a16:creationId xmlns:a16="http://schemas.microsoft.com/office/drawing/2014/main" id="{6AFEE611-6C5D-4647-84BF-2DF5E5BC0F10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47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2"/>
          <p:cNvSpPr txBox="1">
            <a:spLocks noChangeArrowheads="1"/>
          </p:cNvSpPr>
          <p:nvPr/>
        </p:nvSpPr>
        <p:spPr bwMode="auto">
          <a:xfrm>
            <a:off x="225529" y="311011"/>
            <a:ext cx="11834810" cy="50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81" tIns="45641" rIns="91281" bIns="4564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034" fontAlgn="base">
              <a:lnSpc>
                <a:spcPts val="3438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参数面组网设计案例：</a:t>
            </a:r>
            <a:r>
              <a:rPr lang="zh-CN" altLang="en-US" sz="2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大带宽网络、无收敛二层胖树拓扑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7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卡，</a:t>
            </a:r>
            <a:r>
              <a:rPr lang="en-US" altLang="zh-CN" sz="17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节点）</a:t>
            </a:r>
            <a:endParaRPr lang="en-US" altLang="zh-CN" sz="25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C6A3A8AF-8721-4837-8ABD-FE8D11EA2308}"/>
              </a:ext>
            </a:extLst>
          </p:cNvPr>
          <p:cNvSpPr/>
          <p:nvPr/>
        </p:nvSpPr>
        <p:spPr>
          <a:xfrm>
            <a:off x="1709329" y="847506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参数面组网拓扑图</a:t>
            </a: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20CA99FB-336C-4407-B1D4-6DA5AA1BC134}"/>
              </a:ext>
            </a:extLst>
          </p:cNvPr>
          <p:cNvSpPr/>
          <p:nvPr/>
        </p:nvSpPr>
        <p:spPr>
          <a:xfrm>
            <a:off x="7347780" y="1390364"/>
            <a:ext cx="4290723" cy="447149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599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协议的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RDMA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无损网络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高带宽、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二层胖树拓扑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卡直出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1*200G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网口，每台训练服务器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8*NPU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Spine&amp;Leaf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交换机之间采用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光纤互联，减少光模块数量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卡为例，采用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交换机组网，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Leaf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交换机上下行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无收敛，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预留扩容空间，可通过新增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Leaf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交换机最大可支持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台昇腾服务器，</a:t>
            </a:r>
            <a:r>
              <a:rPr lang="en-US" altLang="zh-CN" sz="1599" b="1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卡扩容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4C3144F-8A47-456D-91DF-3BBADB914917}"/>
              </a:ext>
            </a:extLst>
          </p:cNvPr>
          <p:cNvSpPr/>
          <p:nvPr/>
        </p:nvSpPr>
        <p:spPr>
          <a:xfrm>
            <a:off x="7816683" y="847508"/>
            <a:ext cx="3285185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参数面网络设计方案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4AB59BD-88E2-4E37-8FAE-4F10F018C1C6}"/>
              </a:ext>
            </a:extLst>
          </p:cNvPr>
          <p:cNvSpPr txBox="1"/>
          <p:nvPr/>
        </p:nvSpPr>
        <p:spPr>
          <a:xfrm>
            <a:off x="1162453" y="5957233"/>
            <a:ext cx="10114065" cy="43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034">
              <a:defRPr/>
            </a:pPr>
            <a:r>
              <a:rPr lang="zh-CN" altLang="en-US" sz="1799" dirty="0"/>
              <a:t>采用</a:t>
            </a:r>
            <a:r>
              <a:rPr lang="en-US" altLang="zh-CN" sz="1799" dirty="0"/>
              <a:t>200G</a:t>
            </a:r>
            <a:r>
              <a:rPr lang="zh-CN" altLang="en-US" sz="1799" dirty="0"/>
              <a:t>带宽网络、无收敛二层胖树拓扑，满足大模型训练参数交换的极致带宽要求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D2FD0E-980F-4B3D-90A7-A9AC8242F442}"/>
              </a:ext>
            </a:extLst>
          </p:cNvPr>
          <p:cNvGrpSpPr/>
          <p:nvPr/>
        </p:nvGrpSpPr>
        <p:grpSpPr>
          <a:xfrm>
            <a:off x="307505" y="1390364"/>
            <a:ext cx="6818539" cy="4471492"/>
            <a:chOff x="176283" y="1466662"/>
            <a:chExt cx="6821202" cy="42737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CEFD530-3B73-4963-9A76-7B1C54DB73DC}"/>
                </a:ext>
              </a:extLst>
            </p:cNvPr>
            <p:cNvGrpSpPr/>
            <p:nvPr/>
          </p:nvGrpSpPr>
          <p:grpSpPr>
            <a:xfrm>
              <a:off x="233263" y="1626971"/>
              <a:ext cx="6585201" cy="3951429"/>
              <a:chOff x="257300" y="1419205"/>
              <a:chExt cx="6685331" cy="4844458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AE96C1E-07A4-4409-91C4-E5102E0707E1}"/>
                  </a:ext>
                </a:extLst>
              </p:cNvPr>
              <p:cNvCxnSpPr>
                <a:cxnSpLocks/>
                <a:stCxn id="88" idx="0"/>
                <a:endCxn id="70" idx="2"/>
              </p:cNvCxnSpPr>
              <p:nvPr/>
            </p:nvCxnSpPr>
            <p:spPr bwMode="auto">
              <a:xfrm flipH="1" flipV="1">
                <a:off x="3823530" y="2231528"/>
                <a:ext cx="723189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B662A88-5A22-4EF5-8432-5C4AE14124D0}"/>
                  </a:ext>
                </a:extLst>
              </p:cNvPr>
              <p:cNvCxnSpPr>
                <a:cxnSpLocks/>
                <a:stCxn id="31" idx="0"/>
                <a:endCxn id="71" idx="2"/>
              </p:cNvCxnSpPr>
              <p:nvPr/>
            </p:nvCxnSpPr>
            <p:spPr bwMode="auto">
              <a:xfrm flipV="1">
                <a:off x="1541928" y="2231528"/>
                <a:ext cx="784190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2F2229D-09B0-4040-953D-E81B75F55B0C}"/>
                  </a:ext>
                </a:extLst>
              </p:cNvPr>
              <p:cNvCxnSpPr>
                <a:cxnSpLocks/>
                <a:stCxn id="70" idx="2"/>
                <a:endCxn id="31" idx="0"/>
              </p:cNvCxnSpPr>
              <p:nvPr/>
            </p:nvCxnSpPr>
            <p:spPr bwMode="auto">
              <a:xfrm flipH="1">
                <a:off x="1541928" y="2231528"/>
                <a:ext cx="2281602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16FEC92-DF57-41A1-B2B0-199A28645A56}"/>
                  </a:ext>
                </a:extLst>
              </p:cNvPr>
              <p:cNvCxnSpPr>
                <a:cxnSpLocks/>
                <a:stCxn id="72" idx="0"/>
                <a:endCxn id="71" idx="2"/>
              </p:cNvCxnSpPr>
              <p:nvPr/>
            </p:nvCxnSpPr>
            <p:spPr bwMode="auto">
              <a:xfrm flipH="1" flipV="1">
                <a:off x="2326118" y="2231528"/>
                <a:ext cx="531455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31" name="Picture 461" descr="图片240">
                <a:extLst>
                  <a:ext uri="{FF2B5EF4-FFF2-40B4-BE49-F238E27FC236}">
                    <a16:creationId xmlns:a16="http://schemas.microsoft.com/office/drawing/2014/main" id="{0C09CC8B-A23E-47FB-BE44-7A271FE2D0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34" y="3207675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61" descr="图片240">
                <a:extLst>
                  <a:ext uri="{FF2B5EF4-FFF2-40B4-BE49-F238E27FC236}">
                    <a16:creationId xmlns:a16="http://schemas.microsoft.com/office/drawing/2014/main" id="{FED1EB00-300B-428B-B599-F53B28944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3036" y="1652856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61" descr="图片240">
                <a:extLst>
                  <a:ext uri="{FF2B5EF4-FFF2-40B4-BE49-F238E27FC236}">
                    <a16:creationId xmlns:a16="http://schemas.microsoft.com/office/drawing/2014/main" id="{C26B3E42-CBA0-4941-B865-93474E41D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5624" y="1652856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A1A49F68-F12A-4C41-B4D2-C135154711FD}"/>
                  </a:ext>
                </a:extLst>
              </p:cNvPr>
              <p:cNvCxnSpPr>
                <a:cxnSpLocks/>
                <a:stCxn id="106" idx="0"/>
                <a:endCxn id="31" idx="2"/>
              </p:cNvCxnSpPr>
              <p:nvPr/>
            </p:nvCxnSpPr>
            <p:spPr bwMode="auto">
              <a:xfrm flipV="1">
                <a:off x="765491" y="3786347"/>
                <a:ext cx="776437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99E3B8D-0AD4-498B-9568-DC32BCDAD644}"/>
                  </a:ext>
                </a:extLst>
              </p:cNvPr>
              <p:cNvCxnSpPr>
                <a:cxnSpLocks/>
                <a:stCxn id="113" idx="0"/>
                <a:endCxn id="31" idx="2"/>
              </p:cNvCxnSpPr>
              <p:nvPr/>
            </p:nvCxnSpPr>
            <p:spPr bwMode="auto">
              <a:xfrm flipH="1" flipV="1">
                <a:off x="1541928" y="3786347"/>
                <a:ext cx="95295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7FD06A9C-4C56-4439-A12A-01F326DB3D87}"/>
                  </a:ext>
                </a:extLst>
              </p:cNvPr>
              <p:cNvCxnSpPr>
                <a:cxnSpLocks/>
                <a:stCxn id="181" idx="0"/>
                <a:endCxn id="72" idx="2"/>
              </p:cNvCxnSpPr>
              <p:nvPr/>
            </p:nvCxnSpPr>
            <p:spPr bwMode="auto">
              <a:xfrm flipV="1">
                <a:off x="2482488" y="3786347"/>
                <a:ext cx="375085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1A4E54BE-2E32-4C33-A300-FAF545DA15C5}"/>
                  </a:ext>
                </a:extLst>
              </p:cNvPr>
              <p:cNvCxnSpPr>
                <a:cxnSpLocks/>
                <a:stCxn id="168" idx="0"/>
                <a:endCxn id="72" idx="2"/>
              </p:cNvCxnSpPr>
              <p:nvPr/>
            </p:nvCxnSpPr>
            <p:spPr bwMode="auto">
              <a:xfrm flipH="1" flipV="1">
                <a:off x="2857573" y="3786347"/>
                <a:ext cx="496647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88" name="Picture 461" descr="图片240">
                <a:extLst>
                  <a:ext uri="{FF2B5EF4-FFF2-40B4-BE49-F238E27FC236}">
                    <a16:creationId xmlns:a16="http://schemas.microsoft.com/office/drawing/2014/main" id="{264A44A0-DEBE-494B-80BF-E4BEF1A7B1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25" y="3207675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1798727-E9BB-4034-9D6E-5BC3FBD95739}"/>
                  </a:ext>
                </a:extLst>
              </p:cNvPr>
              <p:cNvCxnSpPr>
                <a:cxnSpLocks/>
                <a:stCxn id="211" idx="0"/>
                <a:endCxn id="88" idx="2"/>
              </p:cNvCxnSpPr>
              <p:nvPr/>
            </p:nvCxnSpPr>
            <p:spPr bwMode="auto">
              <a:xfrm flipV="1">
                <a:off x="4353753" y="3786347"/>
                <a:ext cx="192966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A13DA2DE-5F8E-4869-8115-22816E8047FE}"/>
                  </a:ext>
                </a:extLst>
              </p:cNvPr>
              <p:cNvCxnSpPr>
                <a:cxnSpLocks/>
                <a:stCxn id="198" idx="0"/>
                <a:endCxn id="88" idx="2"/>
              </p:cNvCxnSpPr>
              <p:nvPr/>
            </p:nvCxnSpPr>
            <p:spPr bwMode="auto">
              <a:xfrm flipH="1" flipV="1">
                <a:off x="4546719" y="3786347"/>
                <a:ext cx="678766" cy="7439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1152583A-F083-41B6-8FB2-DF609A47E7D7}"/>
                  </a:ext>
                </a:extLst>
              </p:cNvPr>
              <p:cNvSpPr txBox="1"/>
              <p:nvPr/>
            </p:nvSpPr>
            <p:spPr>
              <a:xfrm>
                <a:off x="2105374" y="1473326"/>
                <a:ext cx="1674324" cy="204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参数面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Spine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2" name="Picture 461" descr="图片240">
                <a:extLst>
                  <a:ext uri="{FF2B5EF4-FFF2-40B4-BE49-F238E27FC236}">
                    <a16:creationId xmlns:a16="http://schemas.microsoft.com/office/drawing/2014/main" id="{B64A310F-6B5C-48A1-AB55-C6CF5D339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7079" y="3207675"/>
                <a:ext cx="720988" cy="578672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BB12DC0-C9B6-4C82-8EE0-484DC1CBCEF5}"/>
                  </a:ext>
                </a:extLst>
              </p:cNvPr>
              <p:cNvGrpSpPr/>
              <p:nvPr/>
            </p:nvGrpSpPr>
            <p:grpSpPr>
              <a:xfrm>
                <a:off x="443547" y="4530328"/>
                <a:ext cx="1515619" cy="1179558"/>
                <a:chOff x="452463" y="4744689"/>
                <a:chExt cx="1515619" cy="1179558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6A001F91-368C-44F8-9659-0A264A17BD09}"/>
                    </a:ext>
                  </a:extLst>
                </p:cNvPr>
                <p:cNvGrpSpPr/>
                <p:nvPr/>
              </p:nvGrpSpPr>
              <p:grpSpPr>
                <a:xfrm>
                  <a:off x="452463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06" name="矩形: 圆角 105">
                    <a:extLst>
                      <a:ext uri="{FF2B5EF4-FFF2-40B4-BE49-F238E27FC236}">
                        <a16:creationId xmlns:a16="http://schemas.microsoft.com/office/drawing/2014/main" id="{C4BAD949-8C18-4B47-A4AC-7A53AAF3EE61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3" name="组合 2">
                    <a:extLst>
                      <a:ext uri="{FF2B5EF4-FFF2-40B4-BE49-F238E27FC236}">
                        <a16:creationId xmlns:a16="http://schemas.microsoft.com/office/drawing/2014/main" id="{C853C54F-B242-4414-81A4-825E19062D12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77" name="图片 76">
                      <a:extLst>
                        <a:ext uri="{FF2B5EF4-FFF2-40B4-BE49-F238E27FC236}">
                          <a16:creationId xmlns:a16="http://schemas.microsoft.com/office/drawing/2014/main" id="{A07AFE2F-D29D-4C1F-9A7D-83A7C46FC1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78" name="图片 77">
                      <a:extLst>
                        <a:ext uri="{FF2B5EF4-FFF2-40B4-BE49-F238E27FC236}">
                          <a16:creationId xmlns:a16="http://schemas.microsoft.com/office/drawing/2014/main" id="{E6D67FAE-543C-4E56-A29F-75118482FA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79" name="组合 78">
                    <a:extLst>
                      <a:ext uri="{FF2B5EF4-FFF2-40B4-BE49-F238E27FC236}">
                        <a16:creationId xmlns:a16="http://schemas.microsoft.com/office/drawing/2014/main" id="{7970BD9D-DBF0-4DB1-8D57-7DCE58DC0AF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80" name="图片 79">
                      <a:extLst>
                        <a:ext uri="{FF2B5EF4-FFF2-40B4-BE49-F238E27FC236}">
                          <a16:creationId xmlns:a16="http://schemas.microsoft.com/office/drawing/2014/main" id="{F58B5816-88DF-44BE-8082-D22491C8E4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96" name="图片 95">
                      <a:extLst>
                        <a:ext uri="{FF2B5EF4-FFF2-40B4-BE49-F238E27FC236}">
                          <a16:creationId xmlns:a16="http://schemas.microsoft.com/office/drawing/2014/main" id="{64D27A19-7B51-47C3-8517-12D627E81B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4D3EC6A9-3D0D-496E-A8BE-5F2EF1CDCBE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00" name="图片 99">
                      <a:extLst>
                        <a:ext uri="{FF2B5EF4-FFF2-40B4-BE49-F238E27FC236}">
                          <a16:creationId xmlns:a16="http://schemas.microsoft.com/office/drawing/2014/main" id="{86700852-E912-4674-8091-F4FE4BFF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02" name="图片 101">
                      <a:extLst>
                        <a:ext uri="{FF2B5EF4-FFF2-40B4-BE49-F238E27FC236}">
                          <a16:creationId xmlns:a16="http://schemas.microsoft.com/office/drawing/2014/main" id="{3549DC45-BA80-4FB2-BE2A-78BE48712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03" name="组合 102">
                    <a:extLst>
                      <a:ext uri="{FF2B5EF4-FFF2-40B4-BE49-F238E27FC236}">
                        <a16:creationId xmlns:a16="http://schemas.microsoft.com/office/drawing/2014/main" id="{E8A115CF-1808-495C-B850-FD1E0CF4C60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04" name="图片 103">
                      <a:extLst>
                        <a:ext uri="{FF2B5EF4-FFF2-40B4-BE49-F238E27FC236}">
                          <a16:creationId xmlns:a16="http://schemas.microsoft.com/office/drawing/2014/main" id="{751BEF94-1720-438C-A8CA-F1A3FA9A4B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05" name="图片 104">
                      <a:extLst>
                        <a:ext uri="{FF2B5EF4-FFF2-40B4-BE49-F238E27FC236}">
                          <a16:creationId xmlns:a16="http://schemas.microsoft.com/office/drawing/2014/main" id="{CEBF6439-E939-4622-982C-AD1EC9B1BE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D97007ED-74E3-4877-A300-EC5829EAC1B6}"/>
                    </a:ext>
                  </a:extLst>
                </p:cNvPr>
                <p:cNvGrpSpPr/>
                <p:nvPr/>
              </p:nvGrpSpPr>
              <p:grpSpPr>
                <a:xfrm>
                  <a:off x="1324195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13" name="矩形: 圆角 112">
                    <a:extLst>
                      <a:ext uri="{FF2B5EF4-FFF2-40B4-BE49-F238E27FC236}">
                        <a16:creationId xmlns:a16="http://schemas.microsoft.com/office/drawing/2014/main" id="{38907E06-3A66-4BE4-9203-5D1C7D405791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17" name="组合 116">
                    <a:extLst>
                      <a:ext uri="{FF2B5EF4-FFF2-40B4-BE49-F238E27FC236}">
                        <a16:creationId xmlns:a16="http://schemas.microsoft.com/office/drawing/2014/main" id="{1FF5AE7F-EF5F-44B9-B1FB-AEBBD23CCE19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31" name="图片 130">
                      <a:extLst>
                        <a:ext uri="{FF2B5EF4-FFF2-40B4-BE49-F238E27FC236}">
                          <a16:creationId xmlns:a16="http://schemas.microsoft.com/office/drawing/2014/main" id="{7234A5D9-CA26-48C7-96F1-18C9EB412E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33" name="图片 132">
                      <a:extLst>
                        <a:ext uri="{FF2B5EF4-FFF2-40B4-BE49-F238E27FC236}">
                          <a16:creationId xmlns:a16="http://schemas.microsoft.com/office/drawing/2014/main" id="{D4108723-2909-41C3-9AF8-5A07699BE4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6B7B7D16-D6F7-4DDC-9B2D-F2874F44270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29" name="图片 128">
                      <a:extLst>
                        <a:ext uri="{FF2B5EF4-FFF2-40B4-BE49-F238E27FC236}">
                          <a16:creationId xmlns:a16="http://schemas.microsoft.com/office/drawing/2014/main" id="{1A348CAE-5C79-48E2-A46F-725EEEA7C6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30" name="图片 129">
                      <a:extLst>
                        <a:ext uri="{FF2B5EF4-FFF2-40B4-BE49-F238E27FC236}">
                          <a16:creationId xmlns:a16="http://schemas.microsoft.com/office/drawing/2014/main" id="{37200A91-CFFE-4AFC-B3D1-990B2B601F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19" name="组合 118">
                    <a:extLst>
                      <a:ext uri="{FF2B5EF4-FFF2-40B4-BE49-F238E27FC236}">
                        <a16:creationId xmlns:a16="http://schemas.microsoft.com/office/drawing/2014/main" id="{A4C2785E-937E-480D-98AC-4F0DF330688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24" name="图片 123">
                      <a:extLst>
                        <a:ext uri="{FF2B5EF4-FFF2-40B4-BE49-F238E27FC236}">
                          <a16:creationId xmlns:a16="http://schemas.microsoft.com/office/drawing/2014/main" id="{3AA6CFDA-BE9D-49E3-8F95-2BD49D3A9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26" name="图片 125">
                      <a:extLst>
                        <a:ext uri="{FF2B5EF4-FFF2-40B4-BE49-F238E27FC236}">
                          <a16:creationId xmlns:a16="http://schemas.microsoft.com/office/drawing/2014/main" id="{073139D8-7329-4A0D-8797-E08CB31DE2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20" name="组合 119">
                    <a:extLst>
                      <a:ext uri="{FF2B5EF4-FFF2-40B4-BE49-F238E27FC236}">
                        <a16:creationId xmlns:a16="http://schemas.microsoft.com/office/drawing/2014/main" id="{9F0F3954-DFD8-41AE-BE3E-2FE8B24F137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21" name="图片 120">
                      <a:extLst>
                        <a:ext uri="{FF2B5EF4-FFF2-40B4-BE49-F238E27FC236}">
                          <a16:creationId xmlns:a16="http://schemas.microsoft.com/office/drawing/2014/main" id="{8EB3E1E1-22FE-4020-A909-5E0B34B1EF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23" name="图片 122">
                      <a:extLst>
                        <a:ext uri="{FF2B5EF4-FFF2-40B4-BE49-F238E27FC236}">
                          <a16:creationId xmlns:a16="http://schemas.microsoft.com/office/drawing/2014/main" id="{B0F14306-1116-437C-85FB-987B22DC45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740B4283-895B-498D-876A-0352164FE3F4}"/>
                    </a:ext>
                  </a:extLst>
                </p:cNvPr>
                <p:cNvSpPr txBox="1"/>
                <p:nvPr/>
              </p:nvSpPr>
              <p:spPr>
                <a:xfrm>
                  <a:off x="1087399" y="5241309"/>
                  <a:ext cx="267895" cy="18631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9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pPr defTabSz="913746">
                    <a:defRPr/>
                  </a:pPr>
                  <a:r>
                    <a:rPr lang="en-US" altLang="zh-CN" sz="10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1EE45842-0984-48AD-87B4-E0A5B6D1F1BA}"/>
                  </a:ext>
                </a:extLst>
              </p:cNvPr>
              <p:cNvGrpSpPr/>
              <p:nvPr/>
            </p:nvGrpSpPr>
            <p:grpSpPr>
              <a:xfrm>
                <a:off x="2160544" y="4530328"/>
                <a:ext cx="1515619" cy="1179558"/>
                <a:chOff x="452463" y="4744689"/>
                <a:chExt cx="1515619" cy="1179558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01A7F9C-9D0B-4B41-B4D1-550D5F2DA5EB}"/>
                    </a:ext>
                  </a:extLst>
                </p:cNvPr>
                <p:cNvGrpSpPr/>
                <p:nvPr/>
              </p:nvGrpSpPr>
              <p:grpSpPr>
                <a:xfrm>
                  <a:off x="452463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81" name="矩形: 圆角 180">
                    <a:extLst>
                      <a:ext uri="{FF2B5EF4-FFF2-40B4-BE49-F238E27FC236}">
                        <a16:creationId xmlns:a16="http://schemas.microsoft.com/office/drawing/2014/main" id="{5176E5A6-63EF-4200-B2BA-0717B82B05E2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82" name="组合 181">
                    <a:extLst>
                      <a:ext uri="{FF2B5EF4-FFF2-40B4-BE49-F238E27FC236}">
                        <a16:creationId xmlns:a16="http://schemas.microsoft.com/office/drawing/2014/main" id="{8190884A-A68F-4B9B-B8B6-733AF3A9FF2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92" name="图片 191">
                      <a:extLst>
                        <a:ext uri="{FF2B5EF4-FFF2-40B4-BE49-F238E27FC236}">
                          <a16:creationId xmlns:a16="http://schemas.microsoft.com/office/drawing/2014/main" id="{E47A1F9E-D24A-4DD8-89EB-75060F592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93" name="图片 192">
                      <a:extLst>
                        <a:ext uri="{FF2B5EF4-FFF2-40B4-BE49-F238E27FC236}">
                          <a16:creationId xmlns:a16="http://schemas.microsoft.com/office/drawing/2014/main" id="{D9FA2F6D-99AF-46F1-9CDF-04FE8ACC7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83" name="组合 182">
                    <a:extLst>
                      <a:ext uri="{FF2B5EF4-FFF2-40B4-BE49-F238E27FC236}">
                        <a16:creationId xmlns:a16="http://schemas.microsoft.com/office/drawing/2014/main" id="{4597F653-629D-46A7-A3A2-2D06EB13FB9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90" name="图片 189">
                      <a:extLst>
                        <a:ext uri="{FF2B5EF4-FFF2-40B4-BE49-F238E27FC236}">
                          <a16:creationId xmlns:a16="http://schemas.microsoft.com/office/drawing/2014/main" id="{B8000D5F-73E9-48E4-A5DB-4D715C9102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91" name="图片 190">
                      <a:extLst>
                        <a:ext uri="{FF2B5EF4-FFF2-40B4-BE49-F238E27FC236}">
                          <a16:creationId xmlns:a16="http://schemas.microsoft.com/office/drawing/2014/main" id="{D97136A9-1A79-45EC-954E-66589BD55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84" name="组合 183">
                    <a:extLst>
                      <a:ext uri="{FF2B5EF4-FFF2-40B4-BE49-F238E27FC236}">
                        <a16:creationId xmlns:a16="http://schemas.microsoft.com/office/drawing/2014/main" id="{A7E3BAED-4202-42A2-9CC1-76D74794CD9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88" name="图片 187">
                      <a:extLst>
                        <a:ext uri="{FF2B5EF4-FFF2-40B4-BE49-F238E27FC236}">
                          <a16:creationId xmlns:a16="http://schemas.microsoft.com/office/drawing/2014/main" id="{C102D593-B609-4894-B214-EED43F7C60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89" name="图片 188">
                      <a:extLst>
                        <a:ext uri="{FF2B5EF4-FFF2-40B4-BE49-F238E27FC236}">
                          <a16:creationId xmlns:a16="http://schemas.microsoft.com/office/drawing/2014/main" id="{6AD36AE4-979B-493E-B99E-5122B96062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85" name="组合 184">
                    <a:extLst>
                      <a:ext uri="{FF2B5EF4-FFF2-40B4-BE49-F238E27FC236}">
                        <a16:creationId xmlns:a16="http://schemas.microsoft.com/office/drawing/2014/main" id="{18980325-EC6B-4046-80B1-DCA939CAF11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86" name="图片 185">
                      <a:extLst>
                        <a:ext uri="{FF2B5EF4-FFF2-40B4-BE49-F238E27FC236}">
                          <a16:creationId xmlns:a16="http://schemas.microsoft.com/office/drawing/2014/main" id="{0D7E6470-7216-4A47-9BCB-70576EB6D2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87" name="图片 186">
                      <a:extLst>
                        <a:ext uri="{FF2B5EF4-FFF2-40B4-BE49-F238E27FC236}">
                          <a16:creationId xmlns:a16="http://schemas.microsoft.com/office/drawing/2014/main" id="{CD71E64D-7BDF-4BAD-A786-2559319085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grpSp>
              <p:nvGrpSpPr>
                <p:cNvPr id="166" name="组合 165">
                  <a:extLst>
                    <a:ext uri="{FF2B5EF4-FFF2-40B4-BE49-F238E27FC236}">
                      <a16:creationId xmlns:a16="http://schemas.microsoft.com/office/drawing/2014/main" id="{299E1304-0A8E-425B-BFB5-95680A1CC6D5}"/>
                    </a:ext>
                  </a:extLst>
                </p:cNvPr>
                <p:cNvGrpSpPr/>
                <p:nvPr/>
              </p:nvGrpSpPr>
              <p:grpSpPr>
                <a:xfrm>
                  <a:off x="1324195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68" name="矩形: 圆角 167">
                    <a:extLst>
                      <a:ext uri="{FF2B5EF4-FFF2-40B4-BE49-F238E27FC236}">
                        <a16:creationId xmlns:a16="http://schemas.microsoft.com/office/drawing/2014/main" id="{9E128536-49F7-41F9-9BFF-CEB5C1C0AE15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617B39E4-C14F-4399-95FA-D399C8E68509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9" name="图片 178">
                      <a:extLst>
                        <a:ext uri="{FF2B5EF4-FFF2-40B4-BE49-F238E27FC236}">
                          <a16:creationId xmlns:a16="http://schemas.microsoft.com/office/drawing/2014/main" id="{EC982C83-CD48-45B0-8124-176C8F7171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80" name="图片 179">
                      <a:extLst>
                        <a:ext uri="{FF2B5EF4-FFF2-40B4-BE49-F238E27FC236}">
                          <a16:creationId xmlns:a16="http://schemas.microsoft.com/office/drawing/2014/main" id="{93238629-89C1-4006-85B0-B6425CA8D9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70" name="组合 169">
                    <a:extLst>
                      <a:ext uri="{FF2B5EF4-FFF2-40B4-BE49-F238E27FC236}">
                        <a16:creationId xmlns:a16="http://schemas.microsoft.com/office/drawing/2014/main" id="{7CE2B5B0-4B8F-491E-8C9E-4B0AA48FCAD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7" name="图片 176">
                      <a:extLst>
                        <a:ext uri="{FF2B5EF4-FFF2-40B4-BE49-F238E27FC236}">
                          <a16:creationId xmlns:a16="http://schemas.microsoft.com/office/drawing/2014/main" id="{1254085E-F736-4A94-9F22-CF8AB4A2BC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78" name="图片 177">
                      <a:extLst>
                        <a:ext uri="{FF2B5EF4-FFF2-40B4-BE49-F238E27FC236}">
                          <a16:creationId xmlns:a16="http://schemas.microsoft.com/office/drawing/2014/main" id="{048E890F-40C9-4165-8885-736BD56323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71" name="组合 170">
                    <a:extLst>
                      <a:ext uri="{FF2B5EF4-FFF2-40B4-BE49-F238E27FC236}">
                        <a16:creationId xmlns:a16="http://schemas.microsoft.com/office/drawing/2014/main" id="{3ACE9344-F001-48A9-849E-ECBB7AC5B354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5" name="图片 174">
                      <a:extLst>
                        <a:ext uri="{FF2B5EF4-FFF2-40B4-BE49-F238E27FC236}">
                          <a16:creationId xmlns:a16="http://schemas.microsoft.com/office/drawing/2014/main" id="{8AD8D5C9-0A6B-45FA-A815-0DD6F2C824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76" name="图片 175">
                      <a:extLst>
                        <a:ext uri="{FF2B5EF4-FFF2-40B4-BE49-F238E27FC236}">
                          <a16:creationId xmlns:a16="http://schemas.microsoft.com/office/drawing/2014/main" id="{FF564156-3B41-4CFB-9035-2A7832C7C3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172" name="组合 171">
                    <a:extLst>
                      <a:ext uri="{FF2B5EF4-FFF2-40B4-BE49-F238E27FC236}">
                        <a16:creationId xmlns:a16="http://schemas.microsoft.com/office/drawing/2014/main" id="{20D73780-E4F1-4C25-B526-0162E733B39D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173" name="图片 172">
                      <a:extLst>
                        <a:ext uri="{FF2B5EF4-FFF2-40B4-BE49-F238E27FC236}">
                          <a16:creationId xmlns:a16="http://schemas.microsoft.com/office/drawing/2014/main" id="{4271DC14-621C-44DB-B24D-AE73A4B8AA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174" name="图片 173">
                      <a:extLst>
                        <a:ext uri="{FF2B5EF4-FFF2-40B4-BE49-F238E27FC236}">
                          <a16:creationId xmlns:a16="http://schemas.microsoft.com/office/drawing/2014/main" id="{C8318D49-D073-4775-836B-A3CB83F9B2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9D9FF488-132B-4B8C-B9A1-EFA34E1A4878}"/>
                    </a:ext>
                  </a:extLst>
                </p:cNvPr>
                <p:cNvSpPr txBox="1"/>
                <p:nvPr/>
              </p:nvSpPr>
              <p:spPr>
                <a:xfrm>
                  <a:off x="1087399" y="5241309"/>
                  <a:ext cx="267895" cy="18631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9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pPr defTabSz="913746">
                    <a:defRPr/>
                  </a:pPr>
                  <a:r>
                    <a:rPr lang="en-US" altLang="zh-CN" sz="10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6A4ED7D1-203B-4C12-A177-2FAE894CED56}"/>
                  </a:ext>
                </a:extLst>
              </p:cNvPr>
              <p:cNvGrpSpPr/>
              <p:nvPr/>
            </p:nvGrpSpPr>
            <p:grpSpPr>
              <a:xfrm>
                <a:off x="4031809" y="4530328"/>
                <a:ext cx="1515619" cy="1179558"/>
                <a:chOff x="452463" y="4744689"/>
                <a:chExt cx="1515619" cy="1179558"/>
              </a:xfrm>
            </p:grpSpPr>
            <p:grpSp>
              <p:nvGrpSpPr>
                <p:cNvPr id="195" name="组合 194">
                  <a:extLst>
                    <a:ext uri="{FF2B5EF4-FFF2-40B4-BE49-F238E27FC236}">
                      <a16:creationId xmlns:a16="http://schemas.microsoft.com/office/drawing/2014/main" id="{6CA1898E-32DA-4EDC-91CB-091CA45AB107}"/>
                    </a:ext>
                  </a:extLst>
                </p:cNvPr>
                <p:cNvGrpSpPr/>
                <p:nvPr/>
              </p:nvGrpSpPr>
              <p:grpSpPr>
                <a:xfrm>
                  <a:off x="452463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211" name="矩形: 圆角 210">
                    <a:extLst>
                      <a:ext uri="{FF2B5EF4-FFF2-40B4-BE49-F238E27FC236}">
                        <a16:creationId xmlns:a16="http://schemas.microsoft.com/office/drawing/2014/main" id="{71A33173-E7B1-4F1C-962A-369540D24F05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212" name="组合 211">
                    <a:extLst>
                      <a:ext uri="{FF2B5EF4-FFF2-40B4-BE49-F238E27FC236}">
                        <a16:creationId xmlns:a16="http://schemas.microsoft.com/office/drawing/2014/main" id="{E49BB3DF-C29E-4E9B-A234-5B430FB00389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22" name="图片 221">
                      <a:extLst>
                        <a:ext uri="{FF2B5EF4-FFF2-40B4-BE49-F238E27FC236}">
                          <a16:creationId xmlns:a16="http://schemas.microsoft.com/office/drawing/2014/main" id="{E89A987D-6BEC-43C8-B509-750C39EEF9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23" name="图片 222">
                      <a:extLst>
                        <a:ext uri="{FF2B5EF4-FFF2-40B4-BE49-F238E27FC236}">
                          <a16:creationId xmlns:a16="http://schemas.microsoft.com/office/drawing/2014/main" id="{01906EC0-7C61-406C-B5CB-05D0751472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13" name="组合 212">
                    <a:extLst>
                      <a:ext uri="{FF2B5EF4-FFF2-40B4-BE49-F238E27FC236}">
                        <a16:creationId xmlns:a16="http://schemas.microsoft.com/office/drawing/2014/main" id="{F9D55B8F-3AA4-45DB-8277-75AB59E54903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20" name="图片 219">
                      <a:extLst>
                        <a:ext uri="{FF2B5EF4-FFF2-40B4-BE49-F238E27FC236}">
                          <a16:creationId xmlns:a16="http://schemas.microsoft.com/office/drawing/2014/main" id="{4A1D4AFB-4EFB-406D-9053-01D343E065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21" name="图片 220">
                      <a:extLst>
                        <a:ext uri="{FF2B5EF4-FFF2-40B4-BE49-F238E27FC236}">
                          <a16:creationId xmlns:a16="http://schemas.microsoft.com/office/drawing/2014/main" id="{15DA67FD-1897-4D74-9D46-C1B480D09F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14" name="组合 213">
                    <a:extLst>
                      <a:ext uri="{FF2B5EF4-FFF2-40B4-BE49-F238E27FC236}">
                        <a16:creationId xmlns:a16="http://schemas.microsoft.com/office/drawing/2014/main" id="{8660C422-B8D4-4C28-852B-228E331217E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18" name="图片 217">
                      <a:extLst>
                        <a:ext uri="{FF2B5EF4-FFF2-40B4-BE49-F238E27FC236}">
                          <a16:creationId xmlns:a16="http://schemas.microsoft.com/office/drawing/2014/main" id="{777C1FFC-0D4D-4214-9EA0-636544F95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19" name="图片 218">
                      <a:extLst>
                        <a:ext uri="{FF2B5EF4-FFF2-40B4-BE49-F238E27FC236}">
                          <a16:creationId xmlns:a16="http://schemas.microsoft.com/office/drawing/2014/main" id="{A3FA65D9-799B-4433-B1C3-D8E5E02525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15" name="组合 214">
                    <a:extLst>
                      <a:ext uri="{FF2B5EF4-FFF2-40B4-BE49-F238E27FC236}">
                        <a16:creationId xmlns:a16="http://schemas.microsoft.com/office/drawing/2014/main" id="{935D0173-BD4C-4AA7-B9E1-524ADB8BF3FA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16" name="图片 215">
                      <a:extLst>
                        <a:ext uri="{FF2B5EF4-FFF2-40B4-BE49-F238E27FC236}">
                          <a16:creationId xmlns:a16="http://schemas.microsoft.com/office/drawing/2014/main" id="{92F15548-F603-4BD4-A3F2-E479397C03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17" name="图片 216">
                      <a:extLst>
                        <a:ext uri="{FF2B5EF4-FFF2-40B4-BE49-F238E27FC236}">
                          <a16:creationId xmlns:a16="http://schemas.microsoft.com/office/drawing/2014/main" id="{5A723952-D3FF-4E41-B60D-F659A39A34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grpSp>
              <p:nvGrpSpPr>
                <p:cNvPr id="196" name="组合 195">
                  <a:extLst>
                    <a:ext uri="{FF2B5EF4-FFF2-40B4-BE49-F238E27FC236}">
                      <a16:creationId xmlns:a16="http://schemas.microsoft.com/office/drawing/2014/main" id="{48BCD76C-B41D-4076-812A-A9681DA54242}"/>
                    </a:ext>
                  </a:extLst>
                </p:cNvPr>
                <p:cNvGrpSpPr/>
                <p:nvPr/>
              </p:nvGrpSpPr>
              <p:grpSpPr>
                <a:xfrm>
                  <a:off x="1324195" y="4744689"/>
                  <a:ext cx="643887" cy="1179558"/>
                  <a:chOff x="5753360" y="4604156"/>
                  <a:chExt cx="643887" cy="1179558"/>
                </a:xfrm>
              </p:grpSpPr>
              <p:sp>
                <p:nvSpPr>
                  <p:cNvPr id="198" name="矩形: 圆角 197">
                    <a:extLst>
                      <a:ext uri="{FF2B5EF4-FFF2-40B4-BE49-F238E27FC236}">
                        <a16:creationId xmlns:a16="http://schemas.microsoft.com/office/drawing/2014/main" id="{5A742954-E309-4B11-A862-62D1E57ADEF0}"/>
                      </a:ext>
                    </a:extLst>
                  </p:cNvPr>
                  <p:cNvSpPr/>
                  <p:nvPr/>
                </p:nvSpPr>
                <p:spPr>
                  <a:xfrm>
                    <a:off x="5753360" y="4604156"/>
                    <a:ext cx="643887" cy="1179558"/>
                  </a:xfrm>
                  <a:prstGeom prst="roundRect">
                    <a:avLst>
                      <a:gd name="adj" fmla="val 6208"/>
                    </a:avLst>
                  </a:prstGeom>
                  <a:solidFill>
                    <a:srgbClr val="F5F9FD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34">
                      <a:defRPr/>
                    </a:pPr>
                    <a:r>
                      <a:rPr lang="zh-CN" altLang="en-US" sz="800" b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计算节点</a:t>
                    </a:r>
                  </a:p>
                </p:txBody>
              </p:sp>
              <p:grpSp>
                <p:nvGrpSpPr>
                  <p:cNvPr id="199" name="组合 198">
                    <a:extLst>
                      <a:ext uri="{FF2B5EF4-FFF2-40B4-BE49-F238E27FC236}">
                        <a16:creationId xmlns:a16="http://schemas.microsoft.com/office/drawing/2014/main" id="{35893237-E7F1-43E3-BAB5-22D39CDABABB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68046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9" name="图片 208">
                      <a:extLst>
                        <a:ext uri="{FF2B5EF4-FFF2-40B4-BE49-F238E27FC236}">
                          <a16:creationId xmlns:a16="http://schemas.microsoft.com/office/drawing/2014/main" id="{3DFEBA81-59DD-4FA2-9C0B-7B1D950FEF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10" name="图片 209">
                      <a:extLst>
                        <a:ext uri="{FF2B5EF4-FFF2-40B4-BE49-F238E27FC236}">
                          <a16:creationId xmlns:a16="http://schemas.microsoft.com/office/drawing/2014/main" id="{C9526B16-06DA-4335-A0F9-E7545DFE58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00" name="组合 199">
                    <a:extLst>
                      <a:ext uri="{FF2B5EF4-FFF2-40B4-BE49-F238E27FC236}">
                        <a16:creationId xmlns:a16="http://schemas.microsoft.com/office/drawing/2014/main" id="{3534A518-FD6A-493D-812A-B338E9A61253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4889290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7" name="图片 206">
                      <a:extLst>
                        <a:ext uri="{FF2B5EF4-FFF2-40B4-BE49-F238E27FC236}">
                          <a16:creationId xmlns:a16="http://schemas.microsoft.com/office/drawing/2014/main" id="{DED41662-EB9D-47D9-A30E-E5A8A14303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08" name="图片 207">
                      <a:extLst>
                        <a:ext uri="{FF2B5EF4-FFF2-40B4-BE49-F238E27FC236}">
                          <a16:creationId xmlns:a16="http://schemas.microsoft.com/office/drawing/2014/main" id="{ED2BEBE6-63B1-4089-BF7C-CD2A22D7F4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01" name="组合 200">
                    <a:extLst>
                      <a:ext uri="{FF2B5EF4-FFF2-40B4-BE49-F238E27FC236}">
                        <a16:creationId xmlns:a16="http://schemas.microsoft.com/office/drawing/2014/main" id="{540AC7E5-E1A9-4669-A2A3-F5BC4F35CE45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099596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5" name="图片 204">
                      <a:extLst>
                        <a:ext uri="{FF2B5EF4-FFF2-40B4-BE49-F238E27FC236}">
                          <a16:creationId xmlns:a16="http://schemas.microsoft.com/office/drawing/2014/main" id="{73F7D698-8EB2-4DB2-9E03-BA006AF03E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06" name="图片 205">
                      <a:extLst>
                        <a:ext uri="{FF2B5EF4-FFF2-40B4-BE49-F238E27FC236}">
                          <a16:creationId xmlns:a16="http://schemas.microsoft.com/office/drawing/2014/main" id="{0F4023CA-AB53-4BD1-B346-A7D40BDE3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  <p:grpSp>
                <p:nvGrpSpPr>
                  <p:cNvPr id="202" name="组合 201">
                    <a:extLst>
                      <a:ext uri="{FF2B5EF4-FFF2-40B4-BE49-F238E27FC236}">
                        <a16:creationId xmlns:a16="http://schemas.microsoft.com/office/drawing/2014/main" id="{2633A03F-A84D-4C93-B66B-D5E751A2B142}"/>
                      </a:ext>
                    </a:extLst>
                  </p:cNvPr>
                  <p:cNvGrpSpPr/>
                  <p:nvPr/>
                </p:nvGrpSpPr>
                <p:grpSpPr>
                  <a:xfrm>
                    <a:off x="5868634" y="5284041"/>
                    <a:ext cx="413338" cy="190825"/>
                    <a:chOff x="5841745" y="4616904"/>
                    <a:chExt cx="550953" cy="254387"/>
                  </a:xfrm>
                </p:grpSpPr>
                <p:pic>
                  <p:nvPicPr>
                    <p:cNvPr id="203" name="图片 202">
                      <a:extLst>
                        <a:ext uri="{FF2B5EF4-FFF2-40B4-BE49-F238E27FC236}">
                          <a16:creationId xmlns:a16="http://schemas.microsoft.com/office/drawing/2014/main" id="{05B7518A-FC20-48DB-8012-F9F67460DE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5841745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  <p:pic>
                  <p:nvPicPr>
                    <p:cNvPr id="204" name="图片 203">
                      <a:extLst>
                        <a:ext uri="{FF2B5EF4-FFF2-40B4-BE49-F238E27FC236}">
                          <a16:creationId xmlns:a16="http://schemas.microsoft.com/office/drawing/2014/main" id="{6DB27900-D8C2-468D-A3E0-9C816A09D1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39"/>
                    <a:stretch>
                      <a:fillRect/>
                    </a:stretch>
                  </p:blipFill>
                  <p:spPr>
                    <a:xfrm>
                      <a:off x="6126616" y="4616904"/>
                      <a:ext cx="266082" cy="2543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50800" dist="38100" dir="2700000" algn="tl" rotWithShape="0">
                        <a:prstClr val="black"/>
                      </a:outerShdw>
                      <a:reflection blurRad="25400" stA="50000" endPos="20000" dir="5400000" sy="-100000" algn="bl" rotWithShape="0"/>
                    </a:effectLst>
                  </p:spPr>
                </p:pic>
              </p:grpSp>
            </p:grpSp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9475FAB3-8EB1-4705-8185-70F754F0D3D6}"/>
                    </a:ext>
                  </a:extLst>
                </p:cNvPr>
                <p:cNvSpPr txBox="1"/>
                <p:nvPr/>
              </p:nvSpPr>
              <p:spPr>
                <a:xfrm>
                  <a:off x="1087399" y="5241309"/>
                  <a:ext cx="267895" cy="18631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9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pPr defTabSz="913746">
                    <a:defRPr/>
                  </a:pPr>
                  <a:r>
                    <a:rPr lang="en-US" altLang="zh-CN" sz="10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</a:p>
              </p:txBody>
            </p:sp>
          </p:grp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020D1802-8453-40DB-A7D7-77F7B2C441AB}"/>
                  </a:ext>
                </a:extLst>
              </p:cNvPr>
              <p:cNvCxnSpPr>
                <a:cxnSpLocks/>
                <a:stCxn id="72" idx="0"/>
                <a:endCxn id="70" idx="2"/>
              </p:cNvCxnSpPr>
              <p:nvPr/>
            </p:nvCxnSpPr>
            <p:spPr bwMode="auto">
              <a:xfrm flipV="1">
                <a:off x="2857573" y="2231528"/>
                <a:ext cx="965957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2038DD6B-B057-4601-A394-4DBFDB454699}"/>
                  </a:ext>
                </a:extLst>
              </p:cNvPr>
              <p:cNvCxnSpPr>
                <a:stCxn id="88" idx="0"/>
                <a:endCxn id="71" idx="2"/>
              </p:cNvCxnSpPr>
              <p:nvPr/>
            </p:nvCxnSpPr>
            <p:spPr bwMode="auto">
              <a:xfrm flipH="1" flipV="1">
                <a:off x="2326118" y="2231528"/>
                <a:ext cx="2220601" cy="97614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972F1EFB-091C-445E-A0BD-ACA83B1DEAD5}"/>
                  </a:ext>
                </a:extLst>
              </p:cNvPr>
              <p:cNvSpPr txBox="1"/>
              <p:nvPr/>
            </p:nvSpPr>
            <p:spPr>
              <a:xfrm>
                <a:off x="2978789" y="1819082"/>
                <a:ext cx="200168" cy="298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599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5C8C93E6-B385-4DD5-BB85-A3196FBB1EC2}"/>
                  </a:ext>
                </a:extLst>
              </p:cNvPr>
              <p:cNvSpPr txBox="1"/>
              <p:nvPr/>
            </p:nvSpPr>
            <p:spPr>
              <a:xfrm>
                <a:off x="3559442" y="3373900"/>
                <a:ext cx="200168" cy="298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599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550C22EC-FB92-45C9-A3CD-BB89BEB89CEC}"/>
                  </a:ext>
                </a:extLst>
              </p:cNvPr>
              <p:cNvSpPr txBox="1"/>
              <p:nvPr/>
            </p:nvSpPr>
            <p:spPr>
              <a:xfrm>
                <a:off x="3758840" y="4970372"/>
                <a:ext cx="200168" cy="298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599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52D7A5B-5589-488F-B88C-5F5713BC4570}"/>
                  </a:ext>
                </a:extLst>
              </p:cNvPr>
              <p:cNvSpPr txBox="1"/>
              <p:nvPr/>
            </p:nvSpPr>
            <p:spPr>
              <a:xfrm>
                <a:off x="1996060" y="3793931"/>
                <a:ext cx="1590566" cy="204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参数面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Leaf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4D6F3D64-E261-4B96-98E5-11C22095FC2B}"/>
                  </a:ext>
                </a:extLst>
              </p:cNvPr>
              <p:cNvSpPr/>
              <p:nvPr/>
            </p:nvSpPr>
            <p:spPr>
              <a:xfrm>
                <a:off x="1259656" y="4203127"/>
                <a:ext cx="794564" cy="24947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8*200G</a:t>
                </a:r>
              </a:p>
            </p:txBody>
          </p:sp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197EB9BF-22E8-4695-8629-C004187F1C39}"/>
                  </a:ext>
                </a:extLst>
              </p:cNvPr>
              <p:cNvSpPr/>
              <p:nvPr/>
            </p:nvSpPr>
            <p:spPr>
              <a:xfrm>
                <a:off x="1370444" y="2575405"/>
                <a:ext cx="3189977" cy="32342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400G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光纤互联</a:t>
                </a:r>
                <a:endParaRPr lang="en-US" altLang="zh-CN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8C16EE86-E773-414E-B1FF-A41C56B8F7CF}"/>
                  </a:ext>
                </a:extLst>
              </p:cNvPr>
              <p:cNvSpPr/>
              <p:nvPr/>
            </p:nvSpPr>
            <p:spPr>
              <a:xfrm>
                <a:off x="1315278" y="5894331"/>
                <a:ext cx="2147757" cy="369332"/>
              </a:xfrm>
              <a:prstGeom prst="ellipse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每节点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8*NPU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卡，</a:t>
                </a:r>
                <a:endParaRPr lang="en-US" altLang="zh-CN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每卡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1*200G </a:t>
                </a:r>
                <a:r>
                  <a:rPr lang="en-US" altLang="zh-CN" sz="1100" b="1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网口</a:t>
                </a:r>
                <a:endParaRPr lang="en-US" altLang="zh-CN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椭圆 256">
                <a:extLst>
                  <a:ext uri="{FF2B5EF4-FFF2-40B4-BE49-F238E27FC236}">
                    <a16:creationId xmlns:a16="http://schemas.microsoft.com/office/drawing/2014/main" id="{78940B40-4F83-44E1-9428-C2A9CE5AAA2C}"/>
                  </a:ext>
                </a:extLst>
              </p:cNvPr>
              <p:cNvSpPr/>
              <p:nvPr/>
            </p:nvSpPr>
            <p:spPr>
              <a:xfrm>
                <a:off x="1262137" y="4549440"/>
                <a:ext cx="792083" cy="11795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59" name="直接箭头连接符 258">
                <a:extLst>
                  <a:ext uri="{FF2B5EF4-FFF2-40B4-BE49-F238E27FC236}">
                    <a16:creationId xmlns:a16="http://schemas.microsoft.com/office/drawing/2014/main" id="{5634DE80-CF5A-4DB9-A13B-674126E6DA3C}"/>
                  </a:ext>
                </a:extLst>
              </p:cNvPr>
              <p:cNvCxnSpPr>
                <a:cxnSpLocks/>
                <a:stCxn id="255" idx="0"/>
                <a:endCxn id="257" idx="5"/>
              </p:cNvCxnSpPr>
              <p:nvPr/>
            </p:nvCxnSpPr>
            <p:spPr bwMode="auto">
              <a:xfrm flipH="1" flipV="1">
                <a:off x="1938222" y="5556255"/>
                <a:ext cx="450935" cy="33807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237D26C8-D24A-4C7D-A336-D60031609BCA}"/>
                  </a:ext>
                </a:extLst>
              </p:cNvPr>
              <p:cNvSpPr txBox="1"/>
              <p:nvPr/>
            </p:nvSpPr>
            <p:spPr>
              <a:xfrm>
                <a:off x="4896009" y="1419205"/>
                <a:ext cx="2029903" cy="319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lnSpc>
                    <a:spcPct val="150000"/>
                  </a:lnSpc>
                  <a:defRPr/>
                </a:pP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框式</a:t>
                </a:r>
                <a:r>
                  <a:rPr lang="en-US" altLang="zh-CN" sz="1100" b="1" kern="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交换机，</a:t>
                </a: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3746">
                  <a:lnSpc>
                    <a:spcPct val="150000"/>
                  </a:lnSpc>
                  <a:defRPr/>
                </a:pP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xxx*400G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端口，共</a:t>
                </a: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</a:t>
                </a: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7" name="直接箭头连接符 266">
                <a:extLst>
                  <a:ext uri="{FF2B5EF4-FFF2-40B4-BE49-F238E27FC236}">
                    <a16:creationId xmlns:a16="http://schemas.microsoft.com/office/drawing/2014/main" id="{5DF2D556-89F6-4F0F-B832-6D15C6D339CE}"/>
                  </a:ext>
                </a:extLst>
              </p:cNvPr>
              <p:cNvCxnSpPr>
                <a:cxnSpLocks/>
                <a:stCxn id="265" idx="1"/>
              </p:cNvCxnSpPr>
              <p:nvPr/>
            </p:nvCxnSpPr>
            <p:spPr bwMode="auto">
              <a:xfrm flipH="1">
                <a:off x="4311726" y="1578844"/>
                <a:ext cx="584282" cy="31805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87E11E33-83E8-4266-ACC4-93C4CAC30492}"/>
                  </a:ext>
                </a:extLst>
              </p:cNvPr>
              <p:cNvSpPr txBox="1"/>
              <p:nvPr/>
            </p:nvSpPr>
            <p:spPr>
              <a:xfrm>
                <a:off x="5203778" y="2040909"/>
                <a:ext cx="1100648" cy="504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zh-CN" altLang="en-US" sz="1100" dirty="0"/>
                  <a:t>无收敛</a:t>
                </a:r>
                <a:endParaRPr lang="en-US" altLang="zh-CN" sz="1100" dirty="0"/>
              </a:p>
              <a:p>
                <a:pPr defTabSz="913746">
                  <a:defRPr/>
                </a:pPr>
                <a:r>
                  <a:rPr lang="zh-CN" altLang="en-US" sz="1100" dirty="0"/>
                  <a:t>二层胖树拓扑</a:t>
                </a:r>
                <a:endParaRPr lang="en-US" altLang="zh-CN" sz="1100" dirty="0"/>
              </a:p>
            </p:txBody>
          </p:sp>
          <p:cxnSp>
            <p:nvCxnSpPr>
              <p:cNvPr id="276" name="直接箭头连接符 275">
                <a:extLst>
                  <a:ext uri="{FF2B5EF4-FFF2-40B4-BE49-F238E27FC236}">
                    <a16:creationId xmlns:a16="http://schemas.microsoft.com/office/drawing/2014/main" id="{553DF50A-F5DE-420F-9BD7-20A8C7DDE795}"/>
                  </a:ext>
                </a:extLst>
              </p:cNvPr>
              <p:cNvCxnSpPr>
                <a:cxnSpLocks/>
                <a:stCxn id="272" idx="1"/>
                <a:endCxn id="287" idx="3"/>
              </p:cNvCxnSpPr>
              <p:nvPr/>
            </p:nvCxnSpPr>
            <p:spPr bwMode="auto">
              <a:xfrm flipH="1" flipV="1">
                <a:off x="4594638" y="1888488"/>
                <a:ext cx="609140" cy="40473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直接箭头连接符 281">
                <a:extLst>
                  <a:ext uri="{FF2B5EF4-FFF2-40B4-BE49-F238E27FC236}">
                    <a16:creationId xmlns:a16="http://schemas.microsoft.com/office/drawing/2014/main" id="{F742B77D-B13D-46A1-ACCD-50158F6AC54B}"/>
                  </a:ext>
                </a:extLst>
              </p:cNvPr>
              <p:cNvCxnSpPr>
                <a:cxnSpLocks/>
                <a:stCxn id="272" idx="1"/>
              </p:cNvCxnSpPr>
              <p:nvPr/>
            </p:nvCxnSpPr>
            <p:spPr bwMode="auto">
              <a:xfrm flipH="1">
                <a:off x="4964642" y="2293224"/>
                <a:ext cx="239136" cy="73386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5" name="矩形: 圆角 284">
                <a:extLst>
                  <a:ext uri="{FF2B5EF4-FFF2-40B4-BE49-F238E27FC236}">
                    <a16:creationId xmlns:a16="http://schemas.microsoft.com/office/drawing/2014/main" id="{0E800114-CD18-4A39-B42B-5F532A0B2225}"/>
                  </a:ext>
                </a:extLst>
              </p:cNvPr>
              <p:cNvSpPr/>
              <p:nvPr/>
            </p:nvSpPr>
            <p:spPr>
              <a:xfrm>
                <a:off x="972160" y="3050004"/>
                <a:ext cx="4231618" cy="9909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矩形: 圆角 286">
                <a:extLst>
                  <a:ext uri="{FF2B5EF4-FFF2-40B4-BE49-F238E27FC236}">
                    <a16:creationId xmlns:a16="http://schemas.microsoft.com/office/drawing/2014/main" id="{9BDB3EF1-D705-4333-A162-BEBDFD81EFF5}"/>
                  </a:ext>
                </a:extLst>
              </p:cNvPr>
              <p:cNvSpPr/>
              <p:nvPr/>
            </p:nvSpPr>
            <p:spPr>
              <a:xfrm>
                <a:off x="1370443" y="1444119"/>
                <a:ext cx="3224195" cy="88873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文本框 295">
                <a:extLst>
                  <a:ext uri="{FF2B5EF4-FFF2-40B4-BE49-F238E27FC236}">
                    <a16:creationId xmlns:a16="http://schemas.microsoft.com/office/drawing/2014/main" id="{4A49EBA0-07B0-4059-A9F6-653963F6650C}"/>
                  </a:ext>
                </a:extLst>
              </p:cNvPr>
              <p:cNvSpPr txBox="1"/>
              <p:nvPr/>
            </p:nvSpPr>
            <p:spPr>
              <a:xfrm>
                <a:off x="5309222" y="3600740"/>
                <a:ext cx="1633409" cy="721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ctr">
                  <a:defRPr kumimoji="1" sz="9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defTabSz="913746">
                  <a:lnSpc>
                    <a:spcPct val="150000"/>
                  </a:lnSpc>
                  <a:spcAft>
                    <a:spcPts val="400"/>
                  </a:spcAft>
                  <a:defRPr/>
                </a:pP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盒式</a:t>
                </a:r>
                <a:r>
                  <a:rPr lang="en-US" altLang="zh-CN" sz="1100" b="1" kern="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交换机，</a:t>
                </a: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xx*400G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端口，共</a:t>
                </a:r>
                <a:r>
                  <a:rPr lang="en-US" altLang="zh-CN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xxx</a:t>
                </a:r>
                <a:r>
                  <a:rPr lang="zh-CN" altLang="en-US" sz="11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</a:t>
                </a: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3746">
                  <a:spcAft>
                    <a:spcPts val="400"/>
                  </a:spcAft>
                  <a:defRPr/>
                </a:pPr>
                <a:endPara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8BD03D9D-531C-4B6E-B1A9-F0D90858E366}"/>
                  </a:ext>
                </a:extLst>
              </p:cNvPr>
              <p:cNvCxnSpPr>
                <a:cxnSpLocks/>
                <a:stCxn id="296" idx="1"/>
                <a:endCxn id="88" idx="3"/>
              </p:cNvCxnSpPr>
              <p:nvPr/>
            </p:nvCxnSpPr>
            <p:spPr bwMode="auto">
              <a:xfrm flipH="1" flipV="1">
                <a:off x="4907213" y="3497011"/>
                <a:ext cx="402009" cy="46463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A8A9394E-45BB-49EA-A5EA-37238FFBB167}"/>
                  </a:ext>
                </a:extLst>
              </p:cNvPr>
              <p:cNvSpPr txBox="1"/>
              <p:nvPr/>
            </p:nvSpPr>
            <p:spPr>
              <a:xfrm>
                <a:off x="454123" y="1674602"/>
                <a:ext cx="997931" cy="504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200" dirty="0">
                    <a:solidFill>
                      <a:srgbClr val="1D1D1A"/>
                    </a:solidFill>
                  </a:rPr>
                  <a:t>Spine</a:t>
                </a:r>
                <a:r>
                  <a:rPr lang="zh-CN" altLang="en-US" sz="1200" dirty="0">
                    <a:solidFill>
                      <a:srgbClr val="1D1D1A"/>
                    </a:solidFill>
                  </a:rPr>
                  <a:t>层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  <a:p>
                <a:pPr defTabSz="913746">
                  <a:defRPr/>
                </a:pPr>
                <a:r>
                  <a:rPr lang="zh-CN" altLang="en-US" sz="1200" dirty="0">
                    <a:solidFill>
                      <a:srgbClr val="1D1D1A"/>
                    </a:solidFill>
                  </a:rPr>
                  <a:t>交换机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</p:txBody>
          </p:sp>
          <p:sp>
            <p:nvSpPr>
              <p:cNvPr id="330" name="文本框 329">
                <a:extLst>
                  <a:ext uri="{FF2B5EF4-FFF2-40B4-BE49-F238E27FC236}">
                    <a16:creationId xmlns:a16="http://schemas.microsoft.com/office/drawing/2014/main" id="{5D7BE4BE-36D7-4370-B6FD-B48643526C34}"/>
                  </a:ext>
                </a:extLst>
              </p:cNvPr>
              <p:cNvSpPr txBox="1"/>
              <p:nvPr/>
            </p:nvSpPr>
            <p:spPr>
              <a:xfrm>
                <a:off x="257300" y="3265378"/>
                <a:ext cx="776437" cy="504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zh-CN"/>
                </a:defPPr>
                <a:lvl1pPr marR="0" lvl="0" indent="0" algn="ctr" defTabSz="91411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3746">
                  <a:defRPr/>
                </a:pPr>
                <a:r>
                  <a:rPr lang="en-US" altLang="zh-CN" sz="1200" dirty="0">
                    <a:solidFill>
                      <a:srgbClr val="1D1D1A"/>
                    </a:solidFill>
                  </a:rPr>
                  <a:t>Leaf</a:t>
                </a:r>
                <a:r>
                  <a:rPr lang="zh-CN" altLang="en-US" sz="1200" dirty="0">
                    <a:solidFill>
                      <a:srgbClr val="1D1D1A"/>
                    </a:solidFill>
                  </a:rPr>
                  <a:t>层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  <a:p>
                <a:pPr defTabSz="913746">
                  <a:defRPr/>
                </a:pPr>
                <a:r>
                  <a:rPr lang="zh-CN" altLang="en-US" sz="1200" dirty="0">
                    <a:solidFill>
                      <a:srgbClr val="1D1D1A"/>
                    </a:solidFill>
                  </a:rPr>
                  <a:t>交换机</a:t>
                </a:r>
                <a:endParaRPr lang="en-US" altLang="zh-CN" sz="1200" dirty="0">
                  <a:solidFill>
                    <a:srgbClr val="1D1D1A"/>
                  </a:solidFill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23C41C2-437F-435A-9B61-5AE8F5442108}"/>
                </a:ext>
              </a:extLst>
            </p:cNvPr>
            <p:cNvSpPr/>
            <p:nvPr/>
          </p:nvSpPr>
          <p:spPr>
            <a:xfrm>
              <a:off x="176283" y="1466662"/>
              <a:ext cx="6821202" cy="4273738"/>
            </a:xfrm>
            <a:prstGeom prst="rect">
              <a:avLst/>
            </a:prstGeom>
            <a:noFill/>
            <a:ln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90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A1DF1A6-FA05-4F96-8078-91063D2346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700551" y="4638381"/>
            <a:ext cx="1346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100" b="1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昇腾服务器</a:t>
            </a:r>
          </a:p>
          <a:p>
            <a:pPr defTabSz="913399">
              <a:defRPr/>
            </a:pPr>
            <a:r>
              <a:rPr lang="en-US" altLang="zh-CN" sz="11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台，</a:t>
            </a:r>
            <a:r>
              <a:rPr lang="en-US" altLang="zh-CN" sz="11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</a:p>
        </p:txBody>
      </p: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0D6322CA-1D86-4914-B7E0-90CCE37EC43D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140" name="表格 139">
            <a:extLst>
              <a:ext uri="{FF2B5EF4-FFF2-40B4-BE49-F238E27FC236}">
                <a16:creationId xmlns:a16="http://schemas.microsoft.com/office/drawing/2014/main" id="{0C5F09F5-2BBC-4EF7-8DC7-8836F58DCA33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5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>
            <a:extLst>
              <a:ext uri="{FF2B5EF4-FFF2-40B4-BE49-F238E27FC236}">
                <a16:creationId xmlns:a16="http://schemas.microsoft.com/office/drawing/2014/main" id="{EE7D80C4-1A44-450F-AC39-AD155E45F8C2}"/>
              </a:ext>
            </a:extLst>
          </p:cNvPr>
          <p:cNvSpPr/>
          <p:nvPr/>
        </p:nvSpPr>
        <p:spPr>
          <a:xfrm>
            <a:off x="2123633" y="864287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数据面组网拓扑图</a:t>
            </a:r>
          </a:p>
        </p:txBody>
      </p:sp>
      <p:sp>
        <p:nvSpPr>
          <p:cNvPr id="68" name="文本框 12"/>
          <p:cNvSpPr txBox="1">
            <a:spLocks noChangeArrowheads="1"/>
          </p:cNvSpPr>
          <p:nvPr/>
        </p:nvSpPr>
        <p:spPr bwMode="auto">
          <a:xfrm>
            <a:off x="157082" y="305730"/>
            <a:ext cx="11998688" cy="50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81" tIns="45641" rIns="91281" bIns="4564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034" fontAlgn="base">
              <a:lnSpc>
                <a:spcPts val="3438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数据面组网设计案例：</a:t>
            </a:r>
            <a:r>
              <a:rPr lang="zh-CN" altLang="en-US" sz="21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二层无收敛胖树，支持大模型训练存储访问需求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卡，</a:t>
            </a:r>
            <a:r>
              <a:rPr lang="en-US" altLang="zh-CN" sz="15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节点）</a:t>
            </a:r>
            <a:endParaRPr lang="en-US" altLang="zh-CN" sz="279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9BBB4F1-123D-4461-A988-57D241FDE9A0}"/>
              </a:ext>
            </a:extLst>
          </p:cNvPr>
          <p:cNvSpPr/>
          <p:nvPr/>
        </p:nvSpPr>
        <p:spPr>
          <a:xfrm>
            <a:off x="8338185" y="1389332"/>
            <a:ext cx="3590266" cy="491721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100G </a:t>
            </a:r>
            <a:r>
              <a:rPr lang="en-US" altLang="zh-CN" sz="1599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网络，二层胖树无收敛组网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训练服务器支持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数据面网口（独立于</a:t>
            </a: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参数面网络）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高速缓存层存储服务器支持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大容量层存储服务器支持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网口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数据面组网建议采用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2*100G </a:t>
            </a:r>
            <a:r>
              <a:rPr lang="en-US" altLang="zh-CN" sz="1599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RoCE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高速网络，以匹配万亿参数大模型及复杂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业务场景数据搬迁需求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4E20E296-C331-4FD9-AEE8-C4B1F375F231}"/>
              </a:ext>
            </a:extLst>
          </p:cNvPr>
          <p:cNvGrpSpPr/>
          <p:nvPr/>
        </p:nvGrpSpPr>
        <p:grpSpPr>
          <a:xfrm>
            <a:off x="211928" y="1766035"/>
            <a:ext cx="7478855" cy="4380168"/>
            <a:chOff x="159747" y="1353574"/>
            <a:chExt cx="7481776" cy="5196242"/>
          </a:xfrm>
        </p:grpSpPr>
        <p:sp>
          <p:nvSpPr>
            <p:cNvPr id="278" name="矩形: 圆角 277">
              <a:extLst>
                <a:ext uri="{FF2B5EF4-FFF2-40B4-BE49-F238E27FC236}">
                  <a16:creationId xmlns:a16="http://schemas.microsoft.com/office/drawing/2014/main" id="{4D83610E-6688-4DAC-A378-83DCFD607ECA}"/>
                </a:ext>
              </a:extLst>
            </p:cNvPr>
            <p:cNvSpPr/>
            <p:nvPr/>
          </p:nvSpPr>
          <p:spPr>
            <a:xfrm>
              <a:off x="3308499" y="4722265"/>
              <a:ext cx="2270190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存储系统</a:t>
              </a:r>
            </a:p>
          </p:txBody>
        </p: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25797E15-74E4-4353-8B5C-7F7BB2A4FDB3}"/>
                </a:ext>
              </a:extLst>
            </p:cNvPr>
            <p:cNvSpPr/>
            <p:nvPr/>
          </p:nvSpPr>
          <p:spPr>
            <a:xfrm>
              <a:off x="758162" y="4722265"/>
              <a:ext cx="2145598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599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</a:t>
              </a:r>
            </a:p>
          </p:txBody>
        </p: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5E5168F-16EB-45A6-A68D-B763E363D7FA}"/>
                </a:ext>
              </a:extLst>
            </p:cNvPr>
            <p:cNvCxnSpPr>
              <a:cxnSpLocks/>
              <a:stCxn id="285" idx="0"/>
              <a:endCxn id="462" idx="2"/>
            </p:cNvCxnSpPr>
            <p:nvPr/>
          </p:nvCxnSpPr>
          <p:spPr bwMode="auto">
            <a:xfrm flipH="1" flipV="1">
              <a:off x="3168386" y="3843442"/>
              <a:ext cx="754637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B86A20F6-7B73-4C08-AC5A-743D5650F324}"/>
                </a:ext>
              </a:extLst>
            </p:cNvPr>
            <p:cNvCxnSpPr>
              <a:cxnSpLocks/>
              <a:stCxn id="285" idx="0"/>
              <a:endCxn id="463" idx="2"/>
            </p:cNvCxnSpPr>
            <p:nvPr/>
          </p:nvCxnSpPr>
          <p:spPr bwMode="auto">
            <a:xfrm flipH="1" flipV="1">
              <a:off x="3878405" y="3843442"/>
              <a:ext cx="44618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CDF24795-A305-4ABF-9A9B-6970ADD3AE41}"/>
                </a:ext>
              </a:extLst>
            </p:cNvPr>
            <p:cNvCxnSpPr>
              <a:cxnSpLocks/>
              <a:stCxn id="458" idx="2"/>
              <a:endCxn id="287" idx="0"/>
            </p:cNvCxnSpPr>
            <p:nvPr/>
          </p:nvCxnSpPr>
          <p:spPr>
            <a:xfrm>
              <a:off x="4599016" y="3847757"/>
              <a:ext cx="382980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22B4120C-402F-4D51-87A7-379717C30A3C}"/>
                </a:ext>
              </a:extLst>
            </p:cNvPr>
            <p:cNvCxnSpPr>
              <a:cxnSpLocks/>
              <a:stCxn id="459" idx="2"/>
              <a:endCxn id="287" idx="0"/>
            </p:cNvCxnSpPr>
            <p:nvPr/>
          </p:nvCxnSpPr>
          <p:spPr>
            <a:xfrm flipH="1">
              <a:off x="4981996" y="3847757"/>
              <a:ext cx="327039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4" name="圆角矩形 899">
              <a:extLst>
                <a:ext uri="{FF2B5EF4-FFF2-40B4-BE49-F238E27FC236}">
                  <a16:creationId xmlns:a16="http://schemas.microsoft.com/office/drawing/2014/main" id="{5691374D-F466-408D-ADFF-D7CCD5C98146}"/>
                </a:ext>
              </a:extLst>
            </p:cNvPr>
            <p:cNvSpPr/>
            <p:nvPr/>
          </p:nvSpPr>
          <p:spPr bwMode="auto">
            <a:xfrm>
              <a:off x="3524446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高性能层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5" name="Picture 7" descr="图片7">
              <a:extLst>
                <a:ext uri="{FF2B5EF4-FFF2-40B4-BE49-F238E27FC236}">
                  <a16:creationId xmlns:a16="http://schemas.microsoft.com/office/drawing/2014/main" id="{76DD8809-3C0C-437F-9E4C-405763CD6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1842" y="5061422"/>
              <a:ext cx="462361" cy="179209"/>
            </a:xfrm>
            <a:prstGeom prst="rect">
              <a:avLst/>
            </a:prstGeom>
            <a:noFill/>
          </p:spPr>
        </p:pic>
        <p:pic>
          <p:nvPicPr>
            <p:cNvPr id="287" name="Picture 7" descr="图片7">
              <a:extLst>
                <a:ext uri="{FF2B5EF4-FFF2-40B4-BE49-F238E27FC236}">
                  <a16:creationId xmlns:a16="http://schemas.microsoft.com/office/drawing/2014/main" id="{A260407D-6ABE-42F6-9606-C46B2E0F8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50815" y="5052299"/>
              <a:ext cx="462361" cy="179209"/>
            </a:xfrm>
            <a:prstGeom prst="rect">
              <a:avLst/>
            </a:prstGeom>
            <a:noFill/>
          </p:spPr>
        </p:pic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4A99FED0-32BE-4A9B-9BAB-CE211E7582A3}"/>
                </a:ext>
              </a:extLst>
            </p:cNvPr>
            <p:cNvGrpSpPr/>
            <p:nvPr/>
          </p:nvGrpSpPr>
          <p:grpSpPr>
            <a:xfrm>
              <a:off x="1070593" y="5008338"/>
              <a:ext cx="687041" cy="386986"/>
              <a:chOff x="769033" y="5078890"/>
              <a:chExt cx="660796" cy="386986"/>
            </a:xfrm>
          </p:grpSpPr>
          <p:pic>
            <p:nvPicPr>
              <p:cNvPr id="467" name="Picture 455" descr="图片146">
                <a:extLst>
                  <a:ext uri="{FF2B5EF4-FFF2-40B4-BE49-F238E27FC236}">
                    <a16:creationId xmlns:a16="http://schemas.microsoft.com/office/drawing/2014/main" id="{AF2AF181-3F5F-4B08-BC58-A9A9F8EA2907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8" name="Picture 455" descr="图片146">
                <a:extLst>
                  <a:ext uri="{FF2B5EF4-FFF2-40B4-BE49-F238E27FC236}">
                    <a16:creationId xmlns:a16="http://schemas.microsoft.com/office/drawing/2014/main" id="{5040A7D3-0E3B-485F-90D5-317618076A7B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9" name="文本框 468">
                <a:extLst>
                  <a:ext uri="{FF2B5EF4-FFF2-40B4-BE49-F238E27FC236}">
                    <a16:creationId xmlns:a16="http://schemas.microsoft.com/office/drawing/2014/main" id="{95F00E1A-95A0-44A0-B42F-84076BCEA57C}"/>
                  </a:ext>
                </a:extLst>
              </p:cNvPr>
              <p:cNvSpPr txBox="1"/>
              <p:nvPr/>
            </p:nvSpPr>
            <p:spPr>
              <a:xfrm>
                <a:off x="946640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9B817BF6-9E0D-48BD-B77C-18B2891D2A53}"/>
                </a:ext>
              </a:extLst>
            </p:cNvPr>
            <p:cNvGrpSpPr/>
            <p:nvPr/>
          </p:nvGrpSpPr>
          <p:grpSpPr>
            <a:xfrm>
              <a:off x="1983121" y="5015260"/>
              <a:ext cx="687041" cy="386986"/>
              <a:chOff x="769033" y="5078890"/>
              <a:chExt cx="660796" cy="386986"/>
            </a:xfrm>
          </p:grpSpPr>
          <p:pic>
            <p:nvPicPr>
              <p:cNvPr id="464" name="Picture 455" descr="图片146">
                <a:extLst>
                  <a:ext uri="{FF2B5EF4-FFF2-40B4-BE49-F238E27FC236}">
                    <a16:creationId xmlns:a16="http://schemas.microsoft.com/office/drawing/2014/main" id="{1ACC1B93-12B6-4CF8-B653-8377A307403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5" name="Picture 455" descr="图片146">
                <a:extLst>
                  <a:ext uri="{FF2B5EF4-FFF2-40B4-BE49-F238E27FC236}">
                    <a16:creationId xmlns:a16="http://schemas.microsoft.com/office/drawing/2014/main" id="{A5F74FDA-0391-4CDC-AD8A-3CE60B1320A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6" name="文本框 465">
                <a:extLst>
                  <a:ext uri="{FF2B5EF4-FFF2-40B4-BE49-F238E27FC236}">
                    <a16:creationId xmlns:a16="http://schemas.microsoft.com/office/drawing/2014/main" id="{E14350C7-AA81-444B-9166-BAF88CF65387}"/>
                  </a:ext>
                </a:extLst>
              </p:cNvPr>
              <p:cNvSpPr txBox="1"/>
              <p:nvPr/>
            </p:nvSpPr>
            <p:spPr>
              <a:xfrm>
                <a:off x="956996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sp>
          <p:nvSpPr>
            <p:cNvPr id="304" name="文本框 303">
              <a:extLst>
                <a:ext uri="{FF2B5EF4-FFF2-40B4-BE49-F238E27FC236}">
                  <a16:creationId xmlns:a16="http://schemas.microsoft.com/office/drawing/2014/main" id="{43B2993A-C037-4241-AC4E-0F3FEB5FA946}"/>
                </a:ext>
              </a:extLst>
            </p:cNvPr>
            <p:cNvSpPr txBox="1"/>
            <p:nvPr/>
          </p:nvSpPr>
          <p:spPr>
            <a:xfrm>
              <a:off x="1094724" y="5444638"/>
              <a:ext cx="132958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昇腾训练服务器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B1F4D08E-81B2-4D81-8335-AB1A0DF3F796}"/>
                </a:ext>
              </a:extLst>
            </p:cNvPr>
            <p:cNvCxnSpPr>
              <a:cxnSpLocks/>
              <a:stCxn id="467" idx="0"/>
              <a:endCxn id="460" idx="2"/>
            </p:cNvCxnSpPr>
            <p:nvPr/>
          </p:nvCxnSpPr>
          <p:spPr bwMode="auto">
            <a:xfrm flipV="1">
              <a:off x="1189227" y="3825403"/>
              <a:ext cx="284280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09EBC860-7766-421D-94A1-3235AFFE56E7}"/>
                </a:ext>
              </a:extLst>
            </p:cNvPr>
            <p:cNvCxnSpPr>
              <a:cxnSpLocks/>
              <a:stCxn id="468" idx="0"/>
              <a:endCxn id="460" idx="2"/>
            </p:cNvCxnSpPr>
            <p:nvPr/>
          </p:nvCxnSpPr>
          <p:spPr bwMode="auto">
            <a:xfrm flipH="1" flipV="1">
              <a:off x="1473507" y="3825403"/>
              <a:ext cx="165493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C0474787-1508-487C-99AF-74A314A8CA0F}"/>
                </a:ext>
              </a:extLst>
            </p:cNvPr>
            <p:cNvCxnSpPr>
              <a:cxnSpLocks/>
              <a:stCxn id="467" idx="0"/>
              <a:endCxn id="461" idx="2"/>
            </p:cNvCxnSpPr>
            <p:nvPr/>
          </p:nvCxnSpPr>
          <p:spPr bwMode="auto">
            <a:xfrm flipV="1">
              <a:off x="1189227" y="3825403"/>
              <a:ext cx="992118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EB0C80AC-F280-4169-B4B2-0842B4CABCB8}"/>
                </a:ext>
              </a:extLst>
            </p:cNvPr>
            <p:cNvCxnSpPr>
              <a:cxnSpLocks/>
              <a:stCxn id="468" idx="0"/>
              <a:endCxn id="461" idx="2"/>
            </p:cNvCxnSpPr>
            <p:nvPr/>
          </p:nvCxnSpPr>
          <p:spPr bwMode="auto">
            <a:xfrm flipV="1">
              <a:off x="1639000" y="3825403"/>
              <a:ext cx="542345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7D179978-9DBD-4E19-988E-6F9265F6B6C0}"/>
                </a:ext>
              </a:extLst>
            </p:cNvPr>
            <p:cNvCxnSpPr>
              <a:cxnSpLocks/>
              <a:stCxn id="464" idx="0"/>
              <a:endCxn id="461" idx="2"/>
            </p:cNvCxnSpPr>
            <p:nvPr/>
          </p:nvCxnSpPr>
          <p:spPr bwMode="auto">
            <a:xfrm flipV="1">
              <a:off x="2101755" y="3825403"/>
              <a:ext cx="79590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B84BFDC5-C924-4BBF-96A4-843DD5CB0A40}"/>
                </a:ext>
              </a:extLst>
            </p:cNvPr>
            <p:cNvCxnSpPr>
              <a:cxnSpLocks/>
              <a:stCxn id="464" idx="0"/>
              <a:endCxn id="460" idx="2"/>
            </p:cNvCxnSpPr>
            <p:nvPr/>
          </p:nvCxnSpPr>
          <p:spPr bwMode="auto">
            <a:xfrm flipH="1" flipV="1">
              <a:off x="1473507" y="3825403"/>
              <a:ext cx="628248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13D0143C-1994-45C6-9A5F-5E7057089F87}"/>
                </a:ext>
              </a:extLst>
            </p:cNvPr>
            <p:cNvCxnSpPr>
              <a:cxnSpLocks/>
              <a:stCxn id="465" idx="0"/>
              <a:endCxn id="460" idx="2"/>
            </p:cNvCxnSpPr>
            <p:nvPr/>
          </p:nvCxnSpPr>
          <p:spPr bwMode="auto">
            <a:xfrm flipH="1" flipV="1">
              <a:off x="1473507" y="3825403"/>
              <a:ext cx="1078021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DAE4086D-B800-4022-945B-9DDEA3E77076}"/>
                </a:ext>
              </a:extLst>
            </p:cNvPr>
            <p:cNvCxnSpPr>
              <a:cxnSpLocks/>
              <a:stCxn id="465" idx="0"/>
              <a:endCxn id="461" idx="2"/>
            </p:cNvCxnSpPr>
            <p:nvPr/>
          </p:nvCxnSpPr>
          <p:spPr bwMode="auto">
            <a:xfrm flipH="1" flipV="1">
              <a:off x="2181345" y="3825403"/>
              <a:ext cx="370183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9077ECE1-B85A-491B-B57C-565AC525A3DC}"/>
                </a:ext>
              </a:extLst>
            </p:cNvPr>
            <p:cNvCxnSpPr>
              <a:cxnSpLocks/>
              <a:stCxn id="456" idx="2"/>
              <a:endCxn id="462" idx="0"/>
            </p:cNvCxnSpPr>
            <p:nvPr/>
          </p:nvCxnSpPr>
          <p:spPr>
            <a:xfrm flipH="1">
              <a:off x="3168386" y="2436162"/>
              <a:ext cx="835430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6" name="圆角矩形 919">
              <a:extLst>
                <a:ext uri="{FF2B5EF4-FFF2-40B4-BE49-F238E27FC236}">
                  <a16:creationId xmlns:a16="http://schemas.microsoft.com/office/drawing/2014/main" id="{7EB8714E-06C8-4BD5-8D0A-E6F016CF5FAD}"/>
                </a:ext>
              </a:extLst>
            </p:cNvPr>
            <p:cNvSpPr/>
            <p:nvPr/>
          </p:nvSpPr>
          <p:spPr>
            <a:xfrm>
              <a:off x="3302511" y="3374628"/>
              <a:ext cx="1478116" cy="468813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B8ACDE6B-CCDF-4027-9993-74D0013D2A02}"/>
                </a:ext>
              </a:extLst>
            </p:cNvPr>
            <p:cNvGrpSpPr/>
            <p:nvPr/>
          </p:nvGrpSpPr>
          <p:grpSpPr>
            <a:xfrm>
              <a:off x="2898732" y="3412976"/>
              <a:ext cx="1249327" cy="430466"/>
              <a:chOff x="3494459" y="3710617"/>
              <a:chExt cx="770536" cy="231129"/>
            </a:xfrm>
          </p:grpSpPr>
          <p:pic>
            <p:nvPicPr>
              <p:cNvPr id="462" name="Picture 461" descr="图片240">
                <a:extLst>
                  <a:ext uri="{FF2B5EF4-FFF2-40B4-BE49-F238E27FC236}">
                    <a16:creationId xmlns:a16="http://schemas.microsoft.com/office/drawing/2014/main" id="{DABAC36B-28D9-48DD-B1C2-D4CB1C34A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3" name="Picture 461" descr="图片240">
                <a:extLst>
                  <a:ext uri="{FF2B5EF4-FFF2-40B4-BE49-F238E27FC236}">
                    <a16:creationId xmlns:a16="http://schemas.microsoft.com/office/drawing/2014/main" id="{D1253759-B4EB-44E7-A31F-DDB3694DE4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9" name="圆角矩形 919">
              <a:extLst>
                <a:ext uri="{FF2B5EF4-FFF2-40B4-BE49-F238E27FC236}">
                  <a16:creationId xmlns:a16="http://schemas.microsoft.com/office/drawing/2014/main" id="{B71F2B3D-47C0-49D9-98FA-0E2F99CCFF1E}"/>
                </a:ext>
              </a:extLst>
            </p:cNvPr>
            <p:cNvSpPr/>
            <p:nvPr/>
          </p:nvSpPr>
          <p:spPr>
            <a:xfrm>
              <a:off x="2065663" y="3310730"/>
              <a:ext cx="1788519" cy="515695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FE2F7C38-6721-4A9A-BD46-6DFF036ACAC5}"/>
                </a:ext>
              </a:extLst>
            </p:cNvPr>
            <p:cNvCxnSpPr>
              <a:cxnSpLocks/>
              <a:stCxn id="461" idx="0"/>
              <a:endCxn id="456" idx="2"/>
            </p:cNvCxnSpPr>
            <p:nvPr/>
          </p:nvCxnSpPr>
          <p:spPr bwMode="auto">
            <a:xfrm flipV="1">
              <a:off x="2181345" y="2436162"/>
              <a:ext cx="1822471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8235B27A-FF17-4087-9AA8-F7A17EB40943}"/>
                </a:ext>
              </a:extLst>
            </p:cNvPr>
            <p:cNvCxnSpPr>
              <a:cxnSpLocks/>
              <a:stCxn id="460" idx="0"/>
              <a:endCxn id="455" idx="2"/>
            </p:cNvCxnSpPr>
            <p:nvPr/>
          </p:nvCxnSpPr>
          <p:spPr bwMode="auto">
            <a:xfrm flipV="1">
              <a:off x="1473507" y="2436162"/>
              <a:ext cx="1507275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5FBB3164-EF59-496B-AA39-AF89ED93496B}"/>
                </a:ext>
              </a:extLst>
            </p:cNvPr>
            <p:cNvCxnSpPr>
              <a:cxnSpLocks/>
              <a:stCxn id="456" idx="2"/>
              <a:endCxn id="460" idx="0"/>
            </p:cNvCxnSpPr>
            <p:nvPr/>
          </p:nvCxnSpPr>
          <p:spPr bwMode="auto">
            <a:xfrm flipH="1">
              <a:off x="1473507" y="2436162"/>
              <a:ext cx="2530309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58C86E8C-387F-4C66-BC18-A5FB50600447}"/>
                </a:ext>
              </a:extLst>
            </p:cNvPr>
            <p:cNvCxnSpPr>
              <a:cxnSpLocks/>
              <a:stCxn id="461" idx="0"/>
              <a:endCxn id="455" idx="2"/>
            </p:cNvCxnSpPr>
            <p:nvPr/>
          </p:nvCxnSpPr>
          <p:spPr bwMode="auto">
            <a:xfrm flipV="1">
              <a:off x="2181345" y="2436162"/>
              <a:ext cx="799437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0E83BA9F-EF48-4F17-BFB9-624BE5A14B34}"/>
                </a:ext>
              </a:extLst>
            </p:cNvPr>
            <p:cNvGrpSpPr/>
            <p:nvPr/>
          </p:nvGrpSpPr>
          <p:grpSpPr>
            <a:xfrm>
              <a:off x="1203853" y="3394937"/>
              <a:ext cx="1247145" cy="430466"/>
              <a:chOff x="2523756" y="3710617"/>
              <a:chExt cx="769191" cy="231129"/>
            </a:xfrm>
          </p:grpSpPr>
          <p:pic>
            <p:nvPicPr>
              <p:cNvPr id="460" name="Picture 461" descr="图片240">
                <a:extLst>
                  <a:ext uri="{FF2B5EF4-FFF2-40B4-BE49-F238E27FC236}">
                    <a16:creationId xmlns:a16="http://schemas.microsoft.com/office/drawing/2014/main" id="{F5003B02-ACFB-451B-A1AF-84EB5805D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3756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1" name="Picture 461" descr="图片240">
                <a:extLst>
                  <a:ext uri="{FF2B5EF4-FFF2-40B4-BE49-F238E27FC236}">
                    <a16:creationId xmlns:a16="http://schemas.microsoft.com/office/drawing/2014/main" id="{B61C8EE4-6175-4354-9B59-BE8513022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323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F2A5058E-C616-491F-A54D-2F40539BD55D}"/>
                </a:ext>
              </a:extLst>
            </p:cNvPr>
            <p:cNvCxnSpPr>
              <a:cxnSpLocks/>
              <a:stCxn id="456" idx="2"/>
              <a:endCxn id="463" idx="0"/>
            </p:cNvCxnSpPr>
            <p:nvPr/>
          </p:nvCxnSpPr>
          <p:spPr>
            <a:xfrm flipH="1">
              <a:off x="3878405" y="2436162"/>
              <a:ext cx="125411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432D9CCC-58AC-4FE5-80C4-3DF4B081F307}"/>
                </a:ext>
              </a:extLst>
            </p:cNvPr>
            <p:cNvCxnSpPr>
              <a:cxnSpLocks/>
              <a:stCxn id="455" idx="2"/>
              <a:endCxn id="463" idx="0"/>
            </p:cNvCxnSpPr>
            <p:nvPr/>
          </p:nvCxnSpPr>
          <p:spPr>
            <a:xfrm>
              <a:off x="2980782" y="2436162"/>
              <a:ext cx="897623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2BD398E0-EA2F-41FE-8522-5C5C22721ACE}"/>
                </a:ext>
              </a:extLst>
            </p:cNvPr>
            <p:cNvCxnSpPr>
              <a:cxnSpLocks/>
              <a:stCxn id="455" idx="2"/>
              <a:endCxn id="462" idx="0"/>
            </p:cNvCxnSpPr>
            <p:nvPr/>
          </p:nvCxnSpPr>
          <p:spPr>
            <a:xfrm>
              <a:off x="2980782" y="2436162"/>
              <a:ext cx="187604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F459711D-5F7D-4D5A-8288-CB48BAB14FFE}"/>
                </a:ext>
              </a:extLst>
            </p:cNvPr>
            <p:cNvSpPr txBox="1"/>
            <p:nvPr/>
          </p:nvSpPr>
          <p:spPr>
            <a:xfrm>
              <a:off x="2237369" y="1548538"/>
              <a:ext cx="2553137" cy="364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Spine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xxx*400G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</a:t>
              </a:r>
              <a:endPara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88E8EC9E-EFC0-4457-86B7-1F6F89186B0D}"/>
                </a:ext>
              </a:extLst>
            </p:cNvPr>
            <p:cNvGrpSpPr/>
            <p:nvPr/>
          </p:nvGrpSpPr>
          <p:grpSpPr>
            <a:xfrm>
              <a:off x="4329362" y="3417291"/>
              <a:ext cx="1249327" cy="430466"/>
              <a:chOff x="3494459" y="3710617"/>
              <a:chExt cx="770536" cy="231129"/>
            </a:xfrm>
          </p:grpSpPr>
          <p:pic>
            <p:nvPicPr>
              <p:cNvPr id="458" name="Picture 461" descr="图片240">
                <a:extLst>
                  <a:ext uri="{FF2B5EF4-FFF2-40B4-BE49-F238E27FC236}">
                    <a16:creationId xmlns:a16="http://schemas.microsoft.com/office/drawing/2014/main" id="{865DBA43-AA21-480E-8EB0-C51327AA8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9" name="Picture 461" descr="图片240">
                <a:extLst>
                  <a:ext uri="{FF2B5EF4-FFF2-40B4-BE49-F238E27FC236}">
                    <a16:creationId xmlns:a16="http://schemas.microsoft.com/office/drawing/2014/main" id="{75FD9A9D-FFF5-4F4F-926E-6E191DDE0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4C38F42D-4D4B-4DD6-B110-E709C0B0F81D}"/>
                </a:ext>
              </a:extLst>
            </p:cNvPr>
            <p:cNvCxnSpPr>
              <a:cxnSpLocks/>
              <a:stCxn id="456" idx="2"/>
              <a:endCxn id="459" idx="0"/>
            </p:cNvCxnSpPr>
            <p:nvPr/>
          </p:nvCxnSpPr>
          <p:spPr>
            <a:xfrm>
              <a:off x="4003816" y="2436162"/>
              <a:ext cx="1305219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635F0EEE-F06D-4601-9490-466CC6274A57}"/>
                </a:ext>
              </a:extLst>
            </p:cNvPr>
            <p:cNvCxnSpPr>
              <a:cxnSpLocks/>
              <a:stCxn id="456" idx="2"/>
              <a:endCxn id="458" idx="0"/>
            </p:cNvCxnSpPr>
            <p:nvPr/>
          </p:nvCxnSpPr>
          <p:spPr>
            <a:xfrm>
              <a:off x="4003816" y="2436162"/>
              <a:ext cx="595200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4" name="直接连接符 383">
              <a:extLst>
                <a:ext uri="{FF2B5EF4-FFF2-40B4-BE49-F238E27FC236}">
                  <a16:creationId xmlns:a16="http://schemas.microsoft.com/office/drawing/2014/main" id="{97B7D925-325B-4EA0-BCCC-287C35F9D062}"/>
                </a:ext>
              </a:extLst>
            </p:cNvPr>
            <p:cNvCxnSpPr>
              <a:cxnSpLocks/>
              <a:stCxn id="455" idx="2"/>
              <a:endCxn id="458" idx="0"/>
            </p:cNvCxnSpPr>
            <p:nvPr/>
          </p:nvCxnSpPr>
          <p:spPr>
            <a:xfrm>
              <a:off x="2980782" y="2436162"/>
              <a:ext cx="1618234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538EB188-CD0E-4895-888F-F1B49BA0AB18}"/>
                </a:ext>
              </a:extLst>
            </p:cNvPr>
            <p:cNvCxnSpPr>
              <a:cxnSpLocks/>
              <a:stCxn id="455" idx="2"/>
              <a:endCxn id="459" idx="0"/>
            </p:cNvCxnSpPr>
            <p:nvPr/>
          </p:nvCxnSpPr>
          <p:spPr>
            <a:xfrm>
              <a:off x="2980782" y="2436162"/>
              <a:ext cx="2328253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91" name="组合 390">
              <a:extLst>
                <a:ext uri="{FF2B5EF4-FFF2-40B4-BE49-F238E27FC236}">
                  <a16:creationId xmlns:a16="http://schemas.microsoft.com/office/drawing/2014/main" id="{DD798A5B-B1CE-4AB8-9EDD-B620BB902514}"/>
                </a:ext>
              </a:extLst>
            </p:cNvPr>
            <p:cNvGrpSpPr/>
            <p:nvPr/>
          </p:nvGrpSpPr>
          <p:grpSpPr>
            <a:xfrm>
              <a:off x="2711128" y="2005697"/>
              <a:ext cx="1562342" cy="430465"/>
              <a:chOff x="2423485" y="2252446"/>
              <a:chExt cx="824168" cy="231129"/>
            </a:xfrm>
          </p:grpSpPr>
          <p:pic>
            <p:nvPicPr>
              <p:cNvPr id="455" name="Picture 461" descr="图片240">
                <a:extLst>
                  <a:ext uri="{FF2B5EF4-FFF2-40B4-BE49-F238E27FC236}">
                    <a16:creationId xmlns:a16="http://schemas.microsoft.com/office/drawing/2014/main" id="{B59F49FB-C1D0-4131-B674-9FE816B8B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485" y="2252446"/>
                <a:ext cx="284496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6" name="Picture 461" descr="图片240">
                <a:extLst>
                  <a:ext uri="{FF2B5EF4-FFF2-40B4-BE49-F238E27FC236}">
                    <a16:creationId xmlns:a16="http://schemas.microsoft.com/office/drawing/2014/main" id="{20F99C29-267A-42B1-9074-B2E5DFCB3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3156" y="2252446"/>
                <a:ext cx="284497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7" name="文本框 456">
                <a:extLst>
                  <a:ext uri="{FF2B5EF4-FFF2-40B4-BE49-F238E27FC236}">
                    <a16:creationId xmlns:a16="http://schemas.microsoft.com/office/drawing/2014/main" id="{7BD1FAED-19B0-4EBE-93CC-F5C8A700739D}"/>
                  </a:ext>
                </a:extLst>
              </p:cNvPr>
              <p:cNvSpPr txBox="1"/>
              <p:nvPr/>
            </p:nvSpPr>
            <p:spPr>
              <a:xfrm>
                <a:off x="2760521" y="2278314"/>
                <a:ext cx="208714" cy="1567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007FC16A-8C1C-4A78-A936-CB5F7400F3D9}"/>
                </a:ext>
              </a:extLst>
            </p:cNvPr>
            <p:cNvCxnSpPr>
              <a:cxnSpLocks/>
              <a:stCxn id="287" idx="0"/>
              <a:endCxn id="448" idx="2"/>
            </p:cNvCxnSpPr>
            <p:nvPr/>
          </p:nvCxnSpPr>
          <p:spPr bwMode="auto">
            <a:xfrm flipV="1">
              <a:off x="4981996" y="4440374"/>
              <a:ext cx="1539579" cy="61192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7D135F9E-AAB9-4461-9228-E7FE7112B919}"/>
                </a:ext>
              </a:extLst>
            </p:cNvPr>
            <p:cNvCxnSpPr>
              <a:cxnSpLocks/>
              <a:stCxn id="287" idx="0"/>
              <a:endCxn id="449" idx="2"/>
            </p:cNvCxnSpPr>
            <p:nvPr/>
          </p:nvCxnSpPr>
          <p:spPr bwMode="auto">
            <a:xfrm flipV="1">
              <a:off x="4981996" y="4464884"/>
              <a:ext cx="2299283" cy="58741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36F5DF51-E727-4E79-9142-A2812683451B}"/>
                </a:ext>
              </a:extLst>
            </p:cNvPr>
            <p:cNvCxnSpPr>
              <a:cxnSpLocks/>
              <a:stCxn id="454" idx="0"/>
              <a:endCxn id="441" idx="2"/>
            </p:cNvCxnSpPr>
            <p:nvPr/>
          </p:nvCxnSpPr>
          <p:spPr bwMode="auto">
            <a:xfrm flipH="1" flipV="1">
              <a:off x="6573237" y="3018676"/>
              <a:ext cx="674797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13D4D1DE-9E9C-4D7E-8449-92843CD46AA0}"/>
                </a:ext>
              </a:extLst>
            </p:cNvPr>
            <p:cNvCxnSpPr>
              <a:cxnSpLocks/>
              <a:stCxn id="453" idx="0"/>
              <a:endCxn id="441" idx="2"/>
            </p:cNvCxnSpPr>
            <p:nvPr/>
          </p:nvCxnSpPr>
          <p:spPr bwMode="auto">
            <a:xfrm flipH="1" flipV="1">
              <a:off x="6573237" y="3018676"/>
              <a:ext cx="15104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9B43925C-D5D1-40B3-83F1-CA327884B83E}"/>
                </a:ext>
              </a:extLst>
            </p:cNvPr>
            <p:cNvCxnSpPr>
              <a:cxnSpLocks/>
              <a:stCxn id="442" idx="2"/>
              <a:endCxn id="453" idx="0"/>
            </p:cNvCxnSpPr>
            <p:nvPr/>
          </p:nvCxnSpPr>
          <p:spPr bwMode="auto">
            <a:xfrm flipH="1">
              <a:off x="6588341" y="3018676"/>
              <a:ext cx="721463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252F482A-7A56-4623-A5A7-97267081DE2C}"/>
                </a:ext>
              </a:extLst>
            </p:cNvPr>
            <p:cNvCxnSpPr>
              <a:cxnSpLocks/>
              <a:stCxn id="454" idx="0"/>
              <a:endCxn id="442" idx="2"/>
            </p:cNvCxnSpPr>
            <p:nvPr/>
          </p:nvCxnSpPr>
          <p:spPr bwMode="auto">
            <a:xfrm flipV="1">
              <a:off x="7248034" y="3018676"/>
              <a:ext cx="61770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3C30938B-496D-4DD5-9568-F188C9A196F1}"/>
                </a:ext>
              </a:extLst>
            </p:cNvPr>
            <p:cNvCxnSpPr>
              <a:cxnSpLocks/>
              <a:stCxn id="453" idx="2"/>
              <a:endCxn id="448" idx="0"/>
            </p:cNvCxnSpPr>
            <p:nvPr/>
          </p:nvCxnSpPr>
          <p:spPr bwMode="auto">
            <a:xfrm flipH="1">
              <a:off x="6521575" y="3703067"/>
              <a:ext cx="66766" cy="37049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06DE4400-8A5E-4815-991D-46E610D53E33}"/>
                </a:ext>
              </a:extLst>
            </p:cNvPr>
            <p:cNvCxnSpPr>
              <a:cxnSpLocks/>
              <a:stCxn id="454" idx="2"/>
              <a:endCxn id="449" idx="0"/>
            </p:cNvCxnSpPr>
            <p:nvPr/>
          </p:nvCxnSpPr>
          <p:spPr bwMode="auto">
            <a:xfrm>
              <a:off x="7248034" y="3730820"/>
              <a:ext cx="33245" cy="36725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390435EE-98C7-4166-A44E-B29571A66AA7}"/>
                </a:ext>
              </a:extLst>
            </p:cNvPr>
            <p:cNvGrpSpPr/>
            <p:nvPr/>
          </p:nvGrpSpPr>
          <p:grpSpPr>
            <a:xfrm>
              <a:off x="6312745" y="3331264"/>
              <a:ext cx="1210885" cy="399556"/>
              <a:chOff x="4397010" y="4275086"/>
              <a:chExt cx="791658" cy="273657"/>
            </a:xfrm>
          </p:grpSpPr>
          <p:pic>
            <p:nvPicPr>
              <p:cNvPr id="453" name="Picture 461" descr="图片240">
                <a:extLst>
                  <a:ext uri="{FF2B5EF4-FFF2-40B4-BE49-F238E27FC236}">
                    <a16:creationId xmlns:a16="http://schemas.microsoft.com/office/drawing/2014/main" id="{784F3D0F-16F2-4E95-941F-73BDEAC64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10" y="4275086"/>
                <a:ext cx="360360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4" name="Picture 461" descr="图片240">
                <a:extLst>
                  <a:ext uri="{FF2B5EF4-FFF2-40B4-BE49-F238E27FC236}">
                    <a16:creationId xmlns:a16="http://schemas.microsoft.com/office/drawing/2014/main" id="{68D0F1D3-C994-4E3E-ACCA-E0DEDC5EE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307" y="4294094"/>
                <a:ext cx="360361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4" name="文本框 403">
              <a:extLst>
                <a:ext uri="{FF2B5EF4-FFF2-40B4-BE49-F238E27FC236}">
                  <a16:creationId xmlns:a16="http://schemas.microsoft.com/office/drawing/2014/main" id="{7FAE7434-4D61-4E07-AAEE-DE6DFA6F15AC}"/>
                </a:ext>
              </a:extLst>
            </p:cNvPr>
            <p:cNvSpPr txBox="1"/>
            <p:nvPr/>
          </p:nvSpPr>
          <p:spPr>
            <a:xfrm>
              <a:off x="6143493" y="3165676"/>
              <a:ext cx="1498030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存储业务汇聚交换机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5" name="组合 404">
              <a:extLst>
                <a:ext uri="{FF2B5EF4-FFF2-40B4-BE49-F238E27FC236}">
                  <a16:creationId xmlns:a16="http://schemas.microsoft.com/office/drawing/2014/main" id="{89B7FD47-F8B3-4C2F-BEEC-C5AD7CD3B2D9}"/>
                </a:ext>
              </a:extLst>
            </p:cNvPr>
            <p:cNvGrpSpPr/>
            <p:nvPr/>
          </p:nvGrpSpPr>
          <p:grpSpPr>
            <a:xfrm>
              <a:off x="6121898" y="4063135"/>
              <a:ext cx="1435887" cy="404278"/>
              <a:chOff x="4232671" y="4815150"/>
              <a:chExt cx="938759" cy="276891"/>
            </a:xfrm>
          </p:grpSpPr>
          <p:sp>
            <p:nvSpPr>
              <p:cNvPr id="446" name="圆角矩形 919">
                <a:extLst>
                  <a:ext uri="{FF2B5EF4-FFF2-40B4-BE49-F238E27FC236}">
                    <a16:creationId xmlns:a16="http://schemas.microsoft.com/office/drawing/2014/main" id="{42EA4A07-1AD0-46FB-BC9C-12E99D0C6F9C}"/>
                  </a:ext>
                </a:extLst>
              </p:cNvPr>
              <p:cNvSpPr/>
              <p:nvPr/>
            </p:nvSpPr>
            <p:spPr>
              <a:xfrm>
                <a:off x="4232671" y="4815150"/>
                <a:ext cx="828767" cy="276891"/>
              </a:xfrm>
              <a:prstGeom prst="roundRect">
                <a:avLst/>
              </a:prstGeom>
              <a:noFill/>
              <a:ln w="1270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1216592">
                  <a:defRPr/>
                </a:pPr>
                <a:endParaRPr lang="zh-CN" altLang="en-US" sz="10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E0E922FB-00F7-40CB-9CDE-9BFA58C8E1FD}"/>
                  </a:ext>
                </a:extLst>
              </p:cNvPr>
              <p:cNvGrpSpPr/>
              <p:nvPr/>
            </p:nvGrpSpPr>
            <p:grpSpPr>
              <a:xfrm>
                <a:off x="4632956" y="4875520"/>
                <a:ext cx="190599" cy="159697"/>
                <a:chOff x="11318437" y="2899801"/>
                <a:chExt cx="190599" cy="159697"/>
              </a:xfrm>
            </p:grpSpPr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C833D6DF-4CF9-4BDD-8E43-AE6C7ED50604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4C05CE54-9F3D-42AB-9E62-71FDF5C74AF9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52" name="椭圆 451">
                  <a:extLst>
                    <a:ext uri="{FF2B5EF4-FFF2-40B4-BE49-F238E27FC236}">
                      <a16:creationId xmlns:a16="http://schemas.microsoft.com/office/drawing/2014/main" id="{10745405-521E-4C12-9C61-D0BA0C1A6BAC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448" name="Picture 461" descr="图片240">
                <a:extLst>
                  <a:ext uri="{FF2B5EF4-FFF2-40B4-BE49-F238E27FC236}">
                    <a16:creationId xmlns:a16="http://schemas.microsoft.com/office/drawing/2014/main" id="{9CC4BE7E-9DB2-4AC4-A8F5-8E6B5A83E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198" y="4822294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9" name="Picture 461" descr="图片240">
                <a:extLst>
                  <a:ext uri="{FF2B5EF4-FFF2-40B4-BE49-F238E27FC236}">
                    <a16:creationId xmlns:a16="http://schemas.microsoft.com/office/drawing/2014/main" id="{0BA792F9-BEF1-47B1-8F34-905EA4308D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880" y="4839081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6" name="文本框 405">
              <a:extLst>
                <a:ext uri="{FF2B5EF4-FFF2-40B4-BE49-F238E27FC236}">
                  <a16:creationId xmlns:a16="http://schemas.microsoft.com/office/drawing/2014/main" id="{FB1C5B79-BE6B-4FDC-A6A7-10A4EF4252AC}"/>
                </a:ext>
              </a:extLst>
            </p:cNvPr>
            <p:cNvSpPr txBox="1"/>
            <p:nvPr/>
          </p:nvSpPr>
          <p:spPr>
            <a:xfrm>
              <a:off x="6321996" y="3904735"/>
              <a:ext cx="102802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存储业务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TOR</a:t>
              </a:r>
            </a:p>
          </p:txBody>
        </p:sp>
        <p:sp>
          <p:nvSpPr>
            <p:cNvPr id="407" name="文本框 406">
              <a:extLst>
                <a:ext uri="{FF2B5EF4-FFF2-40B4-BE49-F238E27FC236}">
                  <a16:creationId xmlns:a16="http://schemas.microsoft.com/office/drawing/2014/main" id="{F5FF3DAE-3C91-4D94-82B1-7F8CD0FFC4CF}"/>
                </a:ext>
              </a:extLst>
            </p:cNvPr>
            <p:cNvSpPr txBox="1"/>
            <p:nvPr/>
          </p:nvSpPr>
          <p:spPr>
            <a:xfrm>
              <a:off x="6457738" y="2464338"/>
              <a:ext cx="1065892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业务面核心交换机</a:t>
              </a:r>
              <a:endParaRPr lang="en-US" altLang="zh-CN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52F2C057-9B00-42B9-9D11-C68C31624427}"/>
                </a:ext>
              </a:extLst>
            </p:cNvPr>
            <p:cNvCxnSpPr>
              <a:cxnSpLocks/>
              <a:stCxn id="448" idx="0"/>
              <a:endCxn id="454" idx="2"/>
            </p:cNvCxnSpPr>
            <p:nvPr/>
          </p:nvCxnSpPr>
          <p:spPr bwMode="auto">
            <a:xfrm flipV="1">
              <a:off x="6521575" y="3730820"/>
              <a:ext cx="726459" cy="34274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4D68192A-42BD-408D-AD4E-E76613F216EA}"/>
                </a:ext>
              </a:extLst>
            </p:cNvPr>
            <p:cNvCxnSpPr>
              <a:cxnSpLocks/>
              <a:stCxn id="453" idx="2"/>
              <a:endCxn id="449" idx="0"/>
            </p:cNvCxnSpPr>
            <p:nvPr/>
          </p:nvCxnSpPr>
          <p:spPr bwMode="auto">
            <a:xfrm>
              <a:off x="6588341" y="3703067"/>
              <a:ext cx="692938" cy="39500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10" name="组合 409">
              <a:extLst>
                <a:ext uri="{FF2B5EF4-FFF2-40B4-BE49-F238E27FC236}">
                  <a16:creationId xmlns:a16="http://schemas.microsoft.com/office/drawing/2014/main" id="{EC65A96D-A468-4092-8C2D-B7E1BC6B424A}"/>
                </a:ext>
              </a:extLst>
            </p:cNvPr>
            <p:cNvGrpSpPr/>
            <p:nvPr/>
          </p:nvGrpSpPr>
          <p:grpSpPr>
            <a:xfrm>
              <a:off x="6302283" y="2630599"/>
              <a:ext cx="1278473" cy="388077"/>
              <a:chOff x="5428484" y="2336894"/>
              <a:chExt cx="714904" cy="265795"/>
            </a:xfrm>
          </p:grpSpPr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97630EFA-D475-4722-B31D-46A3916C067E}"/>
                  </a:ext>
                </a:extLst>
              </p:cNvPr>
              <p:cNvGrpSpPr/>
              <p:nvPr/>
            </p:nvGrpSpPr>
            <p:grpSpPr>
              <a:xfrm>
                <a:off x="5700159" y="2399844"/>
                <a:ext cx="163021" cy="159697"/>
                <a:chOff x="11318437" y="2899801"/>
                <a:chExt cx="190599" cy="159697"/>
              </a:xfrm>
            </p:grpSpPr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56C007B8-93B2-4B33-8115-CCE94CB4A2F3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F3E3194E-4E31-4389-867D-B184B2089673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BBF0CD13-FBFE-4192-A24E-F83FA71CA925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40" name="组合 439">
                <a:extLst>
                  <a:ext uri="{FF2B5EF4-FFF2-40B4-BE49-F238E27FC236}">
                    <a16:creationId xmlns:a16="http://schemas.microsoft.com/office/drawing/2014/main" id="{D962F692-0F8F-4583-B723-6115E844E295}"/>
                  </a:ext>
                </a:extLst>
              </p:cNvPr>
              <p:cNvGrpSpPr/>
              <p:nvPr/>
            </p:nvGrpSpPr>
            <p:grpSpPr>
              <a:xfrm>
                <a:off x="5428484" y="2336894"/>
                <a:ext cx="714904" cy="265795"/>
                <a:chOff x="6365119" y="2057184"/>
                <a:chExt cx="835843" cy="265795"/>
              </a:xfrm>
            </p:grpSpPr>
            <p:pic>
              <p:nvPicPr>
                <p:cNvPr id="441" name="Picture 461" descr="图片240">
                  <a:extLst>
                    <a:ext uri="{FF2B5EF4-FFF2-40B4-BE49-F238E27FC236}">
                      <a16:creationId xmlns:a16="http://schemas.microsoft.com/office/drawing/2014/main" id="{3F97B015-3B9E-40E5-9852-560665E33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5119" y="2057184"/>
                  <a:ext cx="354289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2" name="Picture 461" descr="图片240">
                  <a:extLst>
                    <a:ext uri="{FF2B5EF4-FFF2-40B4-BE49-F238E27FC236}">
                      <a16:creationId xmlns:a16="http://schemas.microsoft.com/office/drawing/2014/main" id="{B716C8E9-ABEE-4C0C-A7A8-DDC287EB9C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6674" y="2057184"/>
                  <a:ext cx="354288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11" name="云形 410">
              <a:extLst>
                <a:ext uri="{FF2B5EF4-FFF2-40B4-BE49-F238E27FC236}">
                  <a16:creationId xmlns:a16="http://schemas.microsoft.com/office/drawing/2014/main" id="{1014F68B-11FE-459B-844A-AAEF0C4E7793}"/>
                </a:ext>
              </a:extLst>
            </p:cNvPr>
            <p:cNvSpPr/>
            <p:nvPr/>
          </p:nvSpPr>
          <p:spPr>
            <a:xfrm>
              <a:off x="6387413" y="1602235"/>
              <a:ext cx="1214918" cy="60215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客户数据中心网络</a:t>
              </a:r>
            </a:p>
          </p:txBody>
        </p: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C42CB687-8222-42FB-8CEB-DABD45F388C1}"/>
                </a:ext>
              </a:extLst>
            </p:cNvPr>
            <p:cNvCxnSpPr>
              <a:stCxn id="441" idx="0"/>
              <a:endCxn id="411" idx="1"/>
            </p:cNvCxnSpPr>
            <p:nvPr/>
          </p:nvCxnSpPr>
          <p:spPr bwMode="auto">
            <a:xfrm flipV="1">
              <a:off x="6573237" y="2203746"/>
              <a:ext cx="421635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AB5947C4-6DB7-4074-B573-BC4E79266A47}"/>
                </a:ext>
              </a:extLst>
            </p:cNvPr>
            <p:cNvCxnSpPr>
              <a:stCxn id="442" idx="0"/>
              <a:endCxn id="411" idx="1"/>
            </p:cNvCxnSpPr>
            <p:nvPr/>
          </p:nvCxnSpPr>
          <p:spPr bwMode="auto">
            <a:xfrm flipH="1" flipV="1">
              <a:off x="6994872" y="2203746"/>
              <a:ext cx="314932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5CD6B2C2-D5E7-4962-8316-C61CCC10EC94}"/>
                </a:ext>
              </a:extLst>
            </p:cNvPr>
            <p:cNvSpPr/>
            <p:nvPr/>
          </p:nvSpPr>
          <p:spPr>
            <a:xfrm>
              <a:off x="973041" y="3145828"/>
              <a:ext cx="4834648" cy="10894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864D14FE-5739-4A8B-83D4-16007550844F}"/>
                </a:ext>
              </a:extLst>
            </p:cNvPr>
            <p:cNvSpPr/>
            <p:nvPr/>
          </p:nvSpPr>
          <p:spPr>
            <a:xfrm>
              <a:off x="2170091" y="1515970"/>
              <a:ext cx="2553137" cy="10807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" name="文本框 415">
              <a:extLst>
                <a:ext uri="{FF2B5EF4-FFF2-40B4-BE49-F238E27FC236}">
                  <a16:creationId xmlns:a16="http://schemas.microsoft.com/office/drawing/2014/main" id="{0CE6F1F5-50AC-4201-B289-305D070A5CE3}"/>
                </a:ext>
              </a:extLst>
            </p:cNvPr>
            <p:cNvSpPr txBox="1"/>
            <p:nvPr/>
          </p:nvSpPr>
          <p:spPr>
            <a:xfrm>
              <a:off x="1281183" y="191104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1D1D1A"/>
                  </a:solidFill>
                </a:rPr>
                <a:t>Spine</a:t>
              </a:r>
              <a:r>
                <a:rPr lang="zh-CN" altLang="en-US" sz="1200" dirty="0">
                  <a:solidFill>
                    <a:srgbClr val="1D1D1A"/>
                  </a:solidFill>
                </a:rPr>
                <a:t>层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1D1D1A"/>
                  </a:solidFill>
                </a:rPr>
                <a:t>交换机</a:t>
              </a:r>
              <a:endParaRPr lang="en-US" altLang="zh-CN" sz="1200" dirty="0">
                <a:solidFill>
                  <a:srgbClr val="1D1D1A"/>
                </a:solidFill>
              </a:endParaRPr>
            </a:p>
          </p:txBody>
        </p:sp>
        <p:sp>
          <p:nvSpPr>
            <p:cNvPr id="417" name="文本框 416">
              <a:extLst>
                <a:ext uri="{FF2B5EF4-FFF2-40B4-BE49-F238E27FC236}">
                  <a16:creationId xmlns:a16="http://schemas.microsoft.com/office/drawing/2014/main" id="{CF1C526F-38DE-4E0A-B413-E54930451C9D}"/>
                </a:ext>
              </a:extLst>
            </p:cNvPr>
            <p:cNvSpPr txBox="1"/>
            <p:nvPr/>
          </p:nvSpPr>
          <p:spPr>
            <a:xfrm>
              <a:off x="261724" y="3526113"/>
              <a:ext cx="738960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1D1D1A"/>
                  </a:solidFill>
                </a:rPr>
                <a:t>Leaf</a:t>
              </a:r>
              <a:r>
                <a:rPr lang="zh-CN" altLang="en-US" sz="1200" dirty="0">
                  <a:solidFill>
                    <a:srgbClr val="1D1D1A"/>
                  </a:solidFill>
                </a:rPr>
                <a:t>层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1D1D1A"/>
                  </a:solidFill>
                </a:rPr>
                <a:t>交换机</a:t>
              </a:r>
              <a:endParaRPr lang="en-US" altLang="zh-CN" sz="1200" dirty="0">
                <a:solidFill>
                  <a:srgbClr val="1D1D1A"/>
                </a:solidFill>
              </a:endParaRPr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DE07AB8B-7FEC-419D-BFF2-E2154B75001E}"/>
                </a:ext>
              </a:extLst>
            </p:cNvPr>
            <p:cNvSpPr/>
            <p:nvPr/>
          </p:nvSpPr>
          <p:spPr>
            <a:xfrm>
              <a:off x="4994180" y="2057401"/>
              <a:ext cx="2077266" cy="2675961"/>
            </a:xfrm>
            <a:custGeom>
              <a:avLst/>
              <a:gdLst>
                <a:gd name="connsiteX0" fmla="*/ 2253287 w 2356218"/>
                <a:gd name="connsiteY0" fmla="*/ 0 h 3064933"/>
                <a:gd name="connsiteX1" fmla="*/ 2143220 w 2356218"/>
                <a:gd name="connsiteY1" fmla="*/ 2006600 h 3064933"/>
                <a:gd name="connsiteX2" fmla="*/ 348287 w 2356218"/>
                <a:gd name="connsiteY2" fmla="*/ 2700867 h 3064933"/>
                <a:gd name="connsiteX3" fmla="*/ 1153 w 2356218"/>
                <a:gd name="connsiteY3" fmla="*/ 3064933 h 30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218" h="3064933">
                  <a:moveTo>
                    <a:pt x="2253287" y="0"/>
                  </a:moveTo>
                  <a:cubicBezTo>
                    <a:pt x="2357003" y="778228"/>
                    <a:pt x="2460720" y="1556456"/>
                    <a:pt x="2143220" y="2006600"/>
                  </a:cubicBezTo>
                  <a:cubicBezTo>
                    <a:pt x="1825720" y="2456744"/>
                    <a:pt x="705298" y="2524478"/>
                    <a:pt x="348287" y="2700867"/>
                  </a:cubicBezTo>
                  <a:cubicBezTo>
                    <a:pt x="-8724" y="2877256"/>
                    <a:pt x="-3786" y="2971094"/>
                    <a:pt x="1153" y="3064933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>
              <a:extLst>
                <a:ext uri="{FF2B5EF4-FFF2-40B4-BE49-F238E27FC236}">
                  <a16:creationId xmlns:a16="http://schemas.microsoft.com/office/drawing/2014/main" id="{C3C14DEF-C00F-4CD1-B168-B31878362605}"/>
                </a:ext>
              </a:extLst>
            </p:cNvPr>
            <p:cNvSpPr txBox="1"/>
            <p:nvPr/>
          </p:nvSpPr>
          <p:spPr>
            <a:xfrm>
              <a:off x="6167142" y="5199446"/>
              <a:ext cx="1290948" cy="4952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样本数据从外部网络导入、导出</a:t>
              </a:r>
              <a:r>
                <a:rPr lang="en-US" altLang="zh-CN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  <a:endParaRPr lang="en-US" altLang="zh-CN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14727620-C592-46FC-AAA0-A41C59FE1928}"/>
                </a:ext>
              </a:extLst>
            </p:cNvPr>
            <p:cNvSpPr/>
            <p:nvPr/>
          </p:nvSpPr>
          <p:spPr>
            <a:xfrm>
              <a:off x="3713970" y="2120006"/>
              <a:ext cx="1168397" cy="2720027"/>
            </a:xfrm>
            <a:custGeom>
              <a:avLst/>
              <a:gdLst>
                <a:gd name="connsiteX0" fmla="*/ 258953 w 1215686"/>
                <a:gd name="connsiteY0" fmla="*/ 3036194 h 3036194"/>
                <a:gd name="connsiteX1" fmla="*/ 148886 w 1215686"/>
                <a:gd name="connsiteY1" fmla="*/ 1402127 h 3036194"/>
                <a:gd name="connsiteX2" fmla="*/ 13420 w 1215686"/>
                <a:gd name="connsiteY2" fmla="*/ 157527 h 3036194"/>
                <a:gd name="connsiteX3" fmla="*/ 504486 w 1215686"/>
                <a:gd name="connsiteY3" fmla="*/ 318394 h 3036194"/>
                <a:gd name="connsiteX4" fmla="*/ 1215686 w 1215686"/>
                <a:gd name="connsiteY4" fmla="*/ 2875327 h 30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5686" h="3036194">
                  <a:moveTo>
                    <a:pt x="258953" y="3036194"/>
                  </a:moveTo>
                  <a:cubicBezTo>
                    <a:pt x="224380" y="2459049"/>
                    <a:pt x="189808" y="1881905"/>
                    <a:pt x="148886" y="1402127"/>
                  </a:cubicBezTo>
                  <a:cubicBezTo>
                    <a:pt x="107964" y="922349"/>
                    <a:pt x="-45847" y="338149"/>
                    <a:pt x="13420" y="157527"/>
                  </a:cubicBezTo>
                  <a:cubicBezTo>
                    <a:pt x="72687" y="-23095"/>
                    <a:pt x="304108" y="-134573"/>
                    <a:pt x="504486" y="318394"/>
                  </a:cubicBezTo>
                  <a:cubicBezTo>
                    <a:pt x="704864" y="771361"/>
                    <a:pt x="960275" y="1823344"/>
                    <a:pt x="1215686" y="2875327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1" name="椭圆 420">
              <a:extLst>
                <a:ext uri="{FF2B5EF4-FFF2-40B4-BE49-F238E27FC236}">
                  <a16:creationId xmlns:a16="http://schemas.microsoft.com/office/drawing/2014/main" id="{0647AD02-7C0F-4CCD-94C0-6687826C2B63}"/>
                </a:ext>
              </a:extLst>
            </p:cNvPr>
            <p:cNvSpPr/>
            <p:nvPr/>
          </p:nvSpPr>
          <p:spPr>
            <a:xfrm>
              <a:off x="758484" y="4594303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</p:txBody>
        </p:sp>
        <p:sp>
          <p:nvSpPr>
            <p:cNvPr id="422" name="文本框 421">
              <a:extLst>
                <a:ext uri="{FF2B5EF4-FFF2-40B4-BE49-F238E27FC236}">
                  <a16:creationId xmlns:a16="http://schemas.microsoft.com/office/drawing/2014/main" id="{59DBCB44-6EFC-4225-A074-66E6A5FBE7BD}"/>
                </a:ext>
              </a:extLst>
            </p:cNvPr>
            <p:cNvSpPr txBox="1"/>
            <p:nvPr/>
          </p:nvSpPr>
          <p:spPr>
            <a:xfrm>
              <a:off x="309651" y="6085660"/>
              <a:ext cx="1246602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计算节点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3" name="直接箭头连接符 422">
              <a:extLst>
                <a:ext uri="{FF2B5EF4-FFF2-40B4-BE49-F238E27FC236}">
                  <a16:creationId xmlns:a16="http://schemas.microsoft.com/office/drawing/2014/main" id="{E71032A6-287B-4E34-8D15-8085AD1518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5173" y="4843391"/>
              <a:ext cx="86778" cy="120464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4" name="文本框 423">
              <a:extLst>
                <a:ext uri="{FF2B5EF4-FFF2-40B4-BE49-F238E27FC236}">
                  <a16:creationId xmlns:a16="http://schemas.microsoft.com/office/drawing/2014/main" id="{15155CD3-876A-463F-9397-1ED68156723E}"/>
                </a:ext>
              </a:extLst>
            </p:cNvPr>
            <p:cNvSpPr txBox="1"/>
            <p:nvPr/>
          </p:nvSpPr>
          <p:spPr>
            <a:xfrm>
              <a:off x="2488455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高速缓存节点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椭圆 424">
              <a:extLst>
                <a:ext uri="{FF2B5EF4-FFF2-40B4-BE49-F238E27FC236}">
                  <a16:creationId xmlns:a16="http://schemas.microsoft.com/office/drawing/2014/main" id="{5AB15863-BD88-464D-A8BC-FA7AD18C0785}"/>
                </a:ext>
              </a:extLst>
            </p:cNvPr>
            <p:cNvSpPr/>
            <p:nvPr/>
          </p:nvSpPr>
          <p:spPr>
            <a:xfrm>
              <a:off x="3520374" y="4837917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426" name="直接箭头连接符 425">
              <a:extLst>
                <a:ext uri="{FF2B5EF4-FFF2-40B4-BE49-F238E27FC236}">
                  <a16:creationId xmlns:a16="http://schemas.microsoft.com/office/drawing/2014/main" id="{A50C696E-81AD-4961-B12B-E67B54F8F7C3}"/>
                </a:ext>
              </a:extLst>
            </p:cNvPr>
            <p:cNvCxnSpPr>
              <a:cxnSpLocks/>
              <a:stCxn id="424" idx="0"/>
              <a:endCxn id="425" idx="3"/>
            </p:cNvCxnSpPr>
            <p:nvPr/>
          </p:nvCxnSpPr>
          <p:spPr bwMode="auto">
            <a:xfrm flipV="1">
              <a:off x="3211758" y="5022710"/>
              <a:ext cx="428151" cy="108266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7" name="文本框 426">
              <a:extLst>
                <a:ext uri="{FF2B5EF4-FFF2-40B4-BE49-F238E27FC236}">
                  <a16:creationId xmlns:a16="http://schemas.microsoft.com/office/drawing/2014/main" id="{FD4273E8-1CE9-4380-9429-955DD82D03A3}"/>
                </a:ext>
              </a:extLst>
            </p:cNvPr>
            <p:cNvSpPr txBox="1"/>
            <p:nvPr/>
          </p:nvSpPr>
          <p:spPr>
            <a:xfrm>
              <a:off x="4431684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大容量存储节点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504A0269-B690-457B-B471-BE9FF2B3CCEA}"/>
                </a:ext>
              </a:extLst>
            </p:cNvPr>
            <p:cNvSpPr/>
            <p:nvPr/>
          </p:nvSpPr>
          <p:spPr>
            <a:xfrm>
              <a:off x="1659467" y="2174094"/>
              <a:ext cx="2099733" cy="2643439"/>
            </a:xfrm>
            <a:custGeom>
              <a:avLst/>
              <a:gdLst>
                <a:gd name="connsiteX0" fmla="*/ 2099733 w 2099733"/>
                <a:gd name="connsiteY0" fmla="*/ 2584173 h 2643439"/>
                <a:gd name="connsiteX1" fmla="*/ 1532466 w 2099733"/>
                <a:gd name="connsiteY1" fmla="*/ 18773 h 2643439"/>
                <a:gd name="connsiteX2" fmla="*/ 287866 w 2099733"/>
                <a:gd name="connsiteY2" fmla="*/ 1483506 h 2643439"/>
                <a:gd name="connsiteX3" fmla="*/ 0 w 2099733"/>
                <a:gd name="connsiteY3" fmla="*/ 2643439 h 26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733" h="2643439">
                  <a:moveTo>
                    <a:pt x="2099733" y="2584173"/>
                  </a:moveTo>
                  <a:cubicBezTo>
                    <a:pt x="1967088" y="1393195"/>
                    <a:pt x="1834444" y="202217"/>
                    <a:pt x="1532466" y="18773"/>
                  </a:cubicBezTo>
                  <a:cubicBezTo>
                    <a:pt x="1230488" y="-164672"/>
                    <a:pt x="543277" y="1046062"/>
                    <a:pt x="287866" y="1483506"/>
                  </a:cubicBezTo>
                  <a:cubicBezTo>
                    <a:pt x="32455" y="1920950"/>
                    <a:pt x="16227" y="2282194"/>
                    <a:pt x="0" y="2643439"/>
                  </a:cubicBezTo>
                </a:path>
              </a:pathLst>
            </a:cu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AEC5D348-483B-4C3B-847C-4DC3AA6759E8}"/>
                </a:ext>
              </a:extLst>
            </p:cNvPr>
            <p:cNvSpPr/>
            <p:nvPr/>
          </p:nvSpPr>
          <p:spPr>
            <a:xfrm>
              <a:off x="4650020" y="4803511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430" name="直接箭头连接符 429">
              <a:extLst>
                <a:ext uri="{FF2B5EF4-FFF2-40B4-BE49-F238E27FC236}">
                  <a16:creationId xmlns:a16="http://schemas.microsoft.com/office/drawing/2014/main" id="{C855FFF4-287B-4E2A-B628-D312DB90B4CC}"/>
                </a:ext>
              </a:extLst>
            </p:cNvPr>
            <p:cNvCxnSpPr>
              <a:cxnSpLocks/>
              <a:stCxn id="419" idx="0"/>
            </p:cNvCxnSpPr>
            <p:nvPr/>
          </p:nvCxnSpPr>
          <p:spPr bwMode="auto">
            <a:xfrm flipH="1" flipV="1">
              <a:off x="5929859" y="4303184"/>
              <a:ext cx="882757" cy="896261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10135C7A-E343-4FE7-A2B9-2714E30572E1}"/>
                </a:ext>
              </a:extLst>
            </p:cNvPr>
            <p:cNvSpPr txBox="1"/>
            <p:nvPr/>
          </p:nvSpPr>
          <p:spPr>
            <a:xfrm>
              <a:off x="4796365" y="1685539"/>
              <a:ext cx="1088835" cy="71545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高性能层与大容量存储层之间数据自动迁移</a:t>
              </a:r>
              <a:endParaRPr lang="en-US" altLang="zh-CN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2" name="直接箭头连接符 431">
              <a:extLst>
                <a:ext uri="{FF2B5EF4-FFF2-40B4-BE49-F238E27FC236}">
                  <a16:creationId xmlns:a16="http://schemas.microsoft.com/office/drawing/2014/main" id="{3EDCA5F4-BBA4-48E3-9562-8F0998FA9471}"/>
                </a:ext>
              </a:extLst>
            </p:cNvPr>
            <p:cNvCxnSpPr>
              <a:cxnSpLocks/>
              <a:stCxn id="427" idx="0"/>
              <a:endCxn id="429" idx="4"/>
            </p:cNvCxnSpPr>
            <p:nvPr/>
          </p:nvCxnSpPr>
          <p:spPr bwMode="auto">
            <a:xfrm flipH="1" flipV="1">
              <a:off x="5058137" y="5020011"/>
              <a:ext cx="96850" cy="1085365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3" name="直接箭头连接符 432">
              <a:extLst>
                <a:ext uri="{FF2B5EF4-FFF2-40B4-BE49-F238E27FC236}">
                  <a16:creationId xmlns:a16="http://schemas.microsoft.com/office/drawing/2014/main" id="{5CDDD90C-2422-4CAA-9485-E8C3B694B68C}"/>
                </a:ext>
              </a:extLst>
            </p:cNvPr>
            <p:cNvCxnSpPr>
              <a:cxnSpLocks/>
              <a:stCxn id="431" idx="2"/>
            </p:cNvCxnSpPr>
            <p:nvPr/>
          </p:nvCxnSpPr>
          <p:spPr bwMode="auto">
            <a:xfrm flipH="1">
              <a:off x="4459294" y="2400997"/>
              <a:ext cx="881489" cy="49864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4" name="文本框 433">
              <a:extLst>
                <a:ext uri="{FF2B5EF4-FFF2-40B4-BE49-F238E27FC236}">
                  <a16:creationId xmlns:a16="http://schemas.microsoft.com/office/drawing/2014/main" id="{EB560B0E-85CD-4586-BB01-94E31F025BEB}"/>
                </a:ext>
              </a:extLst>
            </p:cNvPr>
            <p:cNvSpPr txBox="1"/>
            <p:nvPr/>
          </p:nvSpPr>
          <p:spPr>
            <a:xfrm>
              <a:off x="882517" y="1353574"/>
              <a:ext cx="1088835" cy="51876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计算节点读写高速缓存层数据</a:t>
              </a:r>
              <a:endParaRPr lang="en-US" altLang="zh-CN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5" name="直接箭头连接符 434">
              <a:extLst>
                <a:ext uri="{FF2B5EF4-FFF2-40B4-BE49-F238E27FC236}">
                  <a16:creationId xmlns:a16="http://schemas.microsoft.com/office/drawing/2014/main" id="{C7F76032-B9ED-4068-B96B-503D8C04BCE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4628" y="1681251"/>
              <a:ext cx="590749" cy="91173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6" name="文本框 435">
              <a:extLst>
                <a:ext uri="{FF2B5EF4-FFF2-40B4-BE49-F238E27FC236}">
                  <a16:creationId xmlns:a16="http://schemas.microsoft.com/office/drawing/2014/main" id="{BF04B82B-DE6A-4C6B-981A-68E51691C885}"/>
                </a:ext>
              </a:extLst>
            </p:cNvPr>
            <p:cNvSpPr txBox="1"/>
            <p:nvPr/>
          </p:nvSpPr>
          <p:spPr>
            <a:xfrm>
              <a:off x="159747" y="233826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100" dirty="0" err="1">
                  <a:solidFill>
                    <a:srgbClr val="1D1D1A"/>
                  </a:solidFill>
                </a:rPr>
                <a:t>RoCE</a:t>
              </a:r>
              <a:r>
                <a:rPr lang="zh-CN" altLang="en-US" sz="1100" dirty="0">
                  <a:solidFill>
                    <a:srgbClr val="1D1D1A"/>
                  </a:solidFill>
                </a:rPr>
                <a:t>网络</a:t>
              </a:r>
              <a:endParaRPr lang="en-US" altLang="zh-CN" sz="1100" dirty="0">
                <a:solidFill>
                  <a:srgbClr val="1D1D1A"/>
                </a:solidFill>
              </a:endParaRPr>
            </a:p>
            <a:p>
              <a:pPr defTabSz="913746">
                <a:defRPr/>
              </a:pPr>
              <a:r>
                <a:rPr lang="zh-CN" altLang="en-US" sz="1100" dirty="0">
                  <a:solidFill>
                    <a:srgbClr val="1D1D1A"/>
                  </a:solidFill>
                </a:rPr>
                <a:t>二层胖树拓扑</a:t>
              </a:r>
              <a:endParaRPr lang="en-US" altLang="zh-CN" sz="1100" dirty="0">
                <a:solidFill>
                  <a:srgbClr val="1D1D1A"/>
                </a:solidFill>
              </a:endParaRPr>
            </a:p>
          </p:txBody>
        </p:sp>
        <p:cxnSp>
          <p:nvCxnSpPr>
            <p:cNvPr id="437" name="直接箭头连接符 436">
              <a:extLst>
                <a:ext uri="{FF2B5EF4-FFF2-40B4-BE49-F238E27FC236}">
                  <a16:creationId xmlns:a16="http://schemas.microsoft.com/office/drawing/2014/main" id="{20E746B2-0F5D-4E39-B241-DBB2553D887E}"/>
                </a:ext>
              </a:extLst>
            </p:cNvPr>
            <p:cNvCxnSpPr>
              <a:cxnSpLocks/>
              <a:stCxn id="436" idx="3"/>
            </p:cNvCxnSpPr>
            <p:nvPr/>
          </p:nvCxnSpPr>
          <p:spPr bwMode="auto">
            <a:xfrm flipV="1">
              <a:off x="1157678" y="2475724"/>
              <a:ext cx="935600" cy="11485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8" name="直接箭头连接符 437">
              <a:extLst>
                <a:ext uri="{FF2B5EF4-FFF2-40B4-BE49-F238E27FC236}">
                  <a16:creationId xmlns:a16="http://schemas.microsoft.com/office/drawing/2014/main" id="{9BC2320A-ECDC-417F-970B-1CAD0954818F}"/>
                </a:ext>
              </a:extLst>
            </p:cNvPr>
            <p:cNvCxnSpPr>
              <a:cxnSpLocks/>
              <a:stCxn id="436" idx="3"/>
            </p:cNvCxnSpPr>
            <p:nvPr/>
          </p:nvCxnSpPr>
          <p:spPr bwMode="auto">
            <a:xfrm>
              <a:off x="1157678" y="2590581"/>
              <a:ext cx="171586" cy="54372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8" name="文本框 327">
              <a:extLst>
                <a:ext uri="{FF2B5EF4-FFF2-40B4-BE49-F238E27FC236}">
                  <a16:creationId xmlns:a16="http://schemas.microsoft.com/office/drawing/2014/main" id="{866E5B4C-3F84-4F17-9D0D-E59FBE868D25}"/>
                </a:ext>
              </a:extLst>
            </p:cNvPr>
            <p:cNvSpPr txBox="1"/>
            <p:nvPr/>
          </p:nvSpPr>
          <p:spPr>
            <a:xfrm>
              <a:off x="982402" y="3848169"/>
              <a:ext cx="2120362" cy="3649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计算侧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362" name="文本框 361">
              <a:extLst>
                <a:ext uri="{FF2B5EF4-FFF2-40B4-BE49-F238E27FC236}">
                  <a16:creationId xmlns:a16="http://schemas.microsoft.com/office/drawing/2014/main" id="{20D8C0C5-8FC2-499E-AF62-6EFD32DF28A0}"/>
                </a:ext>
              </a:extLst>
            </p:cNvPr>
            <p:cNvSpPr txBox="1"/>
            <p:nvPr/>
          </p:nvSpPr>
          <p:spPr>
            <a:xfrm>
              <a:off x="3302537" y="3857810"/>
              <a:ext cx="2081006" cy="36511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存储侧</a:t>
              </a:r>
              <a:r>
                <a:rPr lang="en-US" altLang="zh-CN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286" name="圆角矩形 899">
              <a:extLst>
                <a:ext uri="{FF2B5EF4-FFF2-40B4-BE49-F238E27FC236}">
                  <a16:creationId xmlns:a16="http://schemas.microsoft.com/office/drawing/2014/main" id="{7A15D7D8-74CB-4D0C-B478-65591D7C1B2A}"/>
                </a:ext>
              </a:extLst>
            </p:cNvPr>
            <p:cNvSpPr/>
            <p:nvPr/>
          </p:nvSpPr>
          <p:spPr bwMode="auto">
            <a:xfrm>
              <a:off x="4833108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大容量层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5843EE73-2214-4E3D-AC4C-2BFD5EE1E199}"/>
              </a:ext>
            </a:extLst>
          </p:cNvPr>
          <p:cNvSpPr/>
          <p:nvPr/>
        </p:nvSpPr>
        <p:spPr>
          <a:xfrm>
            <a:off x="97860" y="1389332"/>
            <a:ext cx="8014803" cy="491721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9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299FC10D-6DE8-43A1-A45E-4F3CD6058AB2}"/>
              </a:ext>
            </a:extLst>
          </p:cNvPr>
          <p:cNvSpPr/>
          <p:nvPr/>
        </p:nvSpPr>
        <p:spPr>
          <a:xfrm>
            <a:off x="8781823" y="864287"/>
            <a:ext cx="2468207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数据面网络设计方案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00E3C85-4F94-4FD5-837E-8CD048550080}"/>
              </a:ext>
            </a:extLst>
          </p:cNvPr>
          <p:cNvSpPr/>
          <p:nvPr/>
        </p:nvSpPr>
        <p:spPr>
          <a:xfrm>
            <a:off x="6193337" y="1533589"/>
            <a:ext cx="1643312" cy="4676416"/>
          </a:xfrm>
          <a:prstGeom prst="roundRect">
            <a:avLst>
              <a:gd name="adj" fmla="val 1306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外部网络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2C35047D-B538-41A7-AFBD-4EA4F6F2609E}"/>
              </a:ext>
            </a:extLst>
          </p:cNvPr>
          <p:cNvSpPr/>
          <p:nvPr/>
        </p:nvSpPr>
        <p:spPr>
          <a:xfrm>
            <a:off x="268313" y="1513690"/>
            <a:ext cx="5784306" cy="4676416"/>
          </a:xfrm>
          <a:prstGeom prst="roundRect">
            <a:avLst>
              <a:gd name="adj" fmla="val 417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智算集群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E08F239-5BEC-440A-937D-D1DF87F44C56}"/>
              </a:ext>
            </a:extLst>
          </p:cNvPr>
          <p:cNvSpPr txBox="1"/>
          <p:nvPr/>
        </p:nvSpPr>
        <p:spPr>
          <a:xfrm>
            <a:off x="4320072" y="4797881"/>
            <a:ext cx="416546" cy="161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31" name="左右箭头 1">
            <a:extLst>
              <a:ext uri="{FF2B5EF4-FFF2-40B4-BE49-F238E27FC236}">
                <a16:creationId xmlns:a16="http://schemas.microsoft.com/office/drawing/2014/main" id="{F443BF30-1693-438E-918A-9B9E46058A56}"/>
              </a:ext>
            </a:extLst>
          </p:cNvPr>
          <p:cNvSpPr/>
          <p:nvPr/>
        </p:nvSpPr>
        <p:spPr>
          <a:xfrm>
            <a:off x="4307417" y="4979802"/>
            <a:ext cx="393261" cy="132493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599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2AE8046-8C44-4FB4-82AE-2461DBA7B965}"/>
              </a:ext>
            </a:extLst>
          </p:cNvPr>
          <p:cNvSpPr txBox="1"/>
          <p:nvPr/>
        </p:nvSpPr>
        <p:spPr>
          <a:xfrm>
            <a:off x="4268063" y="5095306"/>
            <a:ext cx="554423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统一命名空间</a:t>
            </a:r>
          </a:p>
        </p:txBody>
      </p:sp>
      <p:graphicFrame>
        <p:nvGraphicFramePr>
          <p:cNvPr id="132" name="表格 131">
            <a:extLst>
              <a:ext uri="{FF2B5EF4-FFF2-40B4-BE49-F238E27FC236}">
                <a16:creationId xmlns:a16="http://schemas.microsoft.com/office/drawing/2014/main" id="{45610D36-4899-46EA-A3FE-1FBAE6AC48CA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71C36081-D3B0-4561-B7F8-36158038C0BB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7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DB63D37-EA55-44E2-A744-DFA85257E1F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4195" y="447068"/>
            <a:ext cx="11406187" cy="47148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高性能存储：原生多协议融合互通，支撑</a:t>
            </a: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大模型全生命周期</a:t>
            </a: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高效访问需求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754" y="1025513"/>
            <a:ext cx="5338192" cy="5128101"/>
            <a:chOff x="791681" y="1024573"/>
            <a:chExt cx="5340277" cy="513010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20F4C17-618C-4869-A097-3F69949EB0A6}"/>
                </a:ext>
              </a:extLst>
            </p:cNvPr>
            <p:cNvGrpSpPr/>
            <p:nvPr/>
          </p:nvGrpSpPr>
          <p:grpSpPr>
            <a:xfrm rot="5400000">
              <a:off x="3184082" y="2867301"/>
              <a:ext cx="487651" cy="1170541"/>
              <a:chOff x="5465454" y="4443342"/>
              <a:chExt cx="540207" cy="857973"/>
            </a:xfrm>
          </p:grpSpPr>
          <p:sp>
            <p:nvSpPr>
              <p:cNvPr id="84" name="梯形 83">
                <a:extLst>
                  <a:ext uri="{FF2B5EF4-FFF2-40B4-BE49-F238E27FC236}">
                    <a16:creationId xmlns:a16="http://schemas.microsoft.com/office/drawing/2014/main" id="{4E6E284B-6985-471F-B926-2650873D34D6}"/>
                  </a:ext>
                </a:extLst>
              </p:cNvPr>
              <p:cNvSpPr/>
              <p:nvPr/>
            </p:nvSpPr>
            <p:spPr>
              <a:xfrm rot="16200000" flipV="1">
                <a:off x="5379612" y="4675265"/>
                <a:ext cx="857972" cy="394126"/>
              </a:xfrm>
              <a:prstGeom prst="trapezoid">
                <a:avLst>
                  <a:gd name="adj" fmla="val 148455"/>
                </a:avLst>
              </a:prstGeom>
              <a:gradFill flip="none" rotWithShape="1">
                <a:gsLst>
                  <a:gs pos="0">
                    <a:srgbClr val="C7000B">
                      <a:alpha val="20000"/>
                    </a:srgbClr>
                  </a:gs>
                  <a:gs pos="100000">
                    <a:srgbClr val="C7000B">
                      <a:alpha val="0"/>
                    </a:srgbClr>
                  </a:gs>
                </a:gsLst>
                <a:lin ang="5400000" scaled="1"/>
                <a:tileRect/>
              </a:gradFill>
              <a:ln w="12700">
                <a:gradFill flip="none" rotWithShape="1">
                  <a:gsLst>
                    <a:gs pos="0">
                      <a:srgbClr val="C7000B">
                        <a:alpha val="0"/>
                      </a:srgbClr>
                    </a:gs>
                    <a:gs pos="100000">
                      <a:srgbClr val="C7000B">
                        <a:alpha val="31000"/>
                      </a:srgbClr>
                    </a:gs>
                  </a:gsLst>
                  <a:lin ang="16200000" scaled="1"/>
                  <a:tileRect/>
                </a:gradFill>
                <a:miter lim="800000"/>
              </a:ln>
            </p:spPr>
            <p:txBody>
              <a:bodyPr lIns="121830" tIns="60915" rIns="121830" bIns="60915"/>
              <a:lstStyle/>
              <a:p>
                <a:pPr defTabSz="783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198">
                  <a:solidFill>
                    <a:srgbClr val="DDDDDD">
                      <a:lumMod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梯形 84">
                <a:extLst>
                  <a:ext uri="{FF2B5EF4-FFF2-40B4-BE49-F238E27FC236}">
                    <a16:creationId xmlns:a16="http://schemas.microsoft.com/office/drawing/2014/main" id="{ACB24101-2532-4FD5-81BA-4CA4B396C82F}"/>
                  </a:ext>
                </a:extLst>
              </p:cNvPr>
              <p:cNvSpPr/>
              <p:nvPr/>
            </p:nvSpPr>
            <p:spPr>
              <a:xfrm rot="16200000" flipV="1">
                <a:off x="5233531" y="4675266"/>
                <a:ext cx="857972" cy="394126"/>
              </a:xfrm>
              <a:prstGeom prst="trapezoid">
                <a:avLst>
                  <a:gd name="adj" fmla="val 148455"/>
                </a:avLst>
              </a:prstGeom>
              <a:gradFill flip="none" rotWithShape="1">
                <a:gsLst>
                  <a:gs pos="0">
                    <a:srgbClr val="C7000B">
                      <a:alpha val="20000"/>
                    </a:srgbClr>
                  </a:gs>
                  <a:gs pos="100000">
                    <a:srgbClr val="C7000B">
                      <a:alpha val="0"/>
                    </a:srgbClr>
                  </a:gs>
                </a:gsLst>
                <a:lin ang="5400000" scaled="1"/>
                <a:tileRect/>
              </a:gradFill>
              <a:ln w="12700">
                <a:gradFill flip="none" rotWithShape="1">
                  <a:gsLst>
                    <a:gs pos="0">
                      <a:srgbClr val="C7000B">
                        <a:alpha val="0"/>
                      </a:srgbClr>
                    </a:gs>
                    <a:gs pos="100000">
                      <a:srgbClr val="C7000B">
                        <a:alpha val="31000"/>
                      </a:srgbClr>
                    </a:gs>
                  </a:gsLst>
                  <a:lin ang="16200000" scaled="1"/>
                  <a:tileRect/>
                </a:gradFill>
                <a:miter lim="800000"/>
              </a:ln>
            </p:spPr>
            <p:txBody>
              <a:bodyPr lIns="121830" tIns="60915" rIns="121830" bIns="60915"/>
              <a:lstStyle/>
              <a:p>
                <a:pPr defTabSz="7834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198">
                  <a:solidFill>
                    <a:srgbClr val="DDDDDD">
                      <a:lumMod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91681" y="1024573"/>
              <a:ext cx="5272447" cy="2089137"/>
              <a:chOff x="791681" y="1043044"/>
              <a:chExt cx="5272447" cy="2089137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791681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数据归集</a:t>
                </a:r>
              </a:p>
            </p:txBody>
          </p:sp>
          <p:sp>
            <p:nvSpPr>
              <p:cNvPr id="62" name="下箭头 61"/>
              <p:cNvSpPr/>
              <p:nvPr/>
            </p:nvSpPr>
            <p:spPr>
              <a:xfrm>
                <a:off x="1116605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791681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对象存储</a:t>
                </a: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1914725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02" rIns="0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</a:p>
            </p:txBody>
          </p:sp>
          <p:sp>
            <p:nvSpPr>
              <p:cNvPr id="65" name="下箭头 64"/>
              <p:cNvSpPr/>
              <p:nvPr/>
            </p:nvSpPr>
            <p:spPr>
              <a:xfrm>
                <a:off x="2239649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1839735" y="1740911"/>
                <a:ext cx="85526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对象存储</a:t>
                </a: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037768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68" name="下箭头 67"/>
              <p:cNvSpPr/>
              <p:nvPr/>
            </p:nvSpPr>
            <p:spPr>
              <a:xfrm>
                <a:off x="3362692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037768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文件存储</a:t>
                </a: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4160812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模型发布</a:t>
                </a:r>
              </a:p>
            </p:txBody>
          </p:sp>
          <p:sp>
            <p:nvSpPr>
              <p:cNvPr id="71" name="下箭头 70"/>
              <p:cNvSpPr/>
              <p:nvPr/>
            </p:nvSpPr>
            <p:spPr>
              <a:xfrm>
                <a:off x="4485736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4160812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对象存储</a:t>
                </a: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5283855" y="1043044"/>
                <a:ext cx="780273" cy="34612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模型推理</a:t>
                </a:r>
              </a:p>
            </p:txBody>
          </p:sp>
          <p:sp>
            <p:nvSpPr>
              <p:cNvPr id="74" name="下箭头 73"/>
              <p:cNvSpPr/>
              <p:nvPr/>
            </p:nvSpPr>
            <p:spPr>
              <a:xfrm>
                <a:off x="5608779" y="1400439"/>
                <a:ext cx="130423" cy="344142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5283855" y="1740911"/>
                <a:ext cx="780273" cy="34612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b="1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文件存储</a:t>
                </a:r>
              </a:p>
            </p:txBody>
          </p:sp>
          <p:sp>
            <p:nvSpPr>
              <p:cNvPr id="76" name="下弧形箭头 75"/>
              <p:cNvSpPr/>
              <p:nvPr/>
            </p:nvSpPr>
            <p:spPr>
              <a:xfrm>
                <a:off x="2328969" y="2125163"/>
                <a:ext cx="1036875" cy="384886"/>
              </a:xfrm>
              <a:prstGeom prst="curved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下弧形箭头 76"/>
              <p:cNvSpPr/>
              <p:nvPr/>
            </p:nvSpPr>
            <p:spPr>
              <a:xfrm>
                <a:off x="3492187" y="2125163"/>
                <a:ext cx="1036875" cy="384886"/>
              </a:xfrm>
              <a:prstGeom prst="curved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下弧形箭头 77"/>
              <p:cNvSpPr/>
              <p:nvPr/>
            </p:nvSpPr>
            <p:spPr>
              <a:xfrm>
                <a:off x="4655406" y="2125163"/>
                <a:ext cx="1036875" cy="384886"/>
              </a:xfrm>
              <a:prstGeom prst="curved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7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2578876" y="2247189"/>
                <a:ext cx="467868" cy="2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399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拷贝</a:t>
                </a: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3755504" y="2247189"/>
                <a:ext cx="467868" cy="2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399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拷贝</a:t>
                </a:r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4913463" y="2247189"/>
                <a:ext cx="467868" cy="2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399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拷贝</a:t>
                </a: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2239649" y="2647433"/>
                <a:ext cx="1135626" cy="48474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亿级样本文件拷贝，周期以天级为单位，最长可达周级</a:t>
                </a: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3890656" y="2632322"/>
                <a:ext cx="1437306" cy="48474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大模型数据跨系统拷贝，消耗不必要性能，还带来数据安全风险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91681" y="3747506"/>
              <a:ext cx="5340277" cy="2407171"/>
              <a:chOff x="791681" y="3747506"/>
              <a:chExt cx="5340277" cy="240717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791681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数据归集</a:t>
                </a:r>
              </a:p>
            </p:txBody>
          </p:sp>
          <p:sp>
            <p:nvSpPr>
              <p:cNvPr id="10" name="下箭头 9"/>
              <p:cNvSpPr/>
              <p:nvPr/>
            </p:nvSpPr>
            <p:spPr>
              <a:xfrm rot="18295746">
                <a:off x="1715556" y="3825657"/>
                <a:ext cx="121142" cy="1330117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1914725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02" rIns="0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</a:p>
            </p:txBody>
          </p:sp>
          <p:sp>
            <p:nvSpPr>
              <p:cNvPr id="12" name="下箭头 11"/>
              <p:cNvSpPr/>
              <p:nvPr/>
            </p:nvSpPr>
            <p:spPr>
              <a:xfrm rot="19455358">
                <a:off x="2482313" y="4087351"/>
                <a:ext cx="130424" cy="701939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037768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14" name="下箭头 13"/>
              <p:cNvSpPr/>
              <p:nvPr/>
            </p:nvSpPr>
            <p:spPr>
              <a:xfrm>
                <a:off x="3362693" y="4104902"/>
                <a:ext cx="130424" cy="608534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4160812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模型发布</a:t>
                </a:r>
              </a:p>
            </p:txBody>
          </p:sp>
          <p:sp>
            <p:nvSpPr>
              <p:cNvPr id="16" name="下箭头 15"/>
              <p:cNvSpPr/>
              <p:nvPr/>
            </p:nvSpPr>
            <p:spPr>
              <a:xfrm rot="1870880">
                <a:off x="4282036" y="4086887"/>
                <a:ext cx="130424" cy="684266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5283855" y="3747506"/>
                <a:ext cx="780273" cy="346121"/>
              </a:xfrm>
              <a:prstGeom prst="roundRect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1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模型推理</a:t>
                </a:r>
              </a:p>
            </p:txBody>
          </p:sp>
          <p:sp>
            <p:nvSpPr>
              <p:cNvPr id="18" name="下箭头 17"/>
              <p:cNvSpPr/>
              <p:nvPr/>
            </p:nvSpPr>
            <p:spPr>
              <a:xfrm rot="3278391">
                <a:off x="5040202" y="3824489"/>
                <a:ext cx="121142" cy="1345910"/>
              </a:xfrm>
              <a:prstGeom prst="downArrow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599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9" name="Picture 11" descr="I:\2019\55 巴展\蔡光泽——黄理强、何旭峰展岛\存储\0212\3\组 4291189.png">
                <a:extLst>
                  <a:ext uri="{FF2B5EF4-FFF2-40B4-BE49-F238E27FC236}">
                    <a16:creationId xmlns:a16="http://schemas.microsoft.com/office/drawing/2014/main" id="{7DA2A769-3AB0-4A28-B332-7B88471E6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95998" y="4735174"/>
                <a:ext cx="2063809" cy="1419503"/>
              </a:xfrm>
              <a:prstGeom prst="rect">
                <a:avLst/>
              </a:prstGeom>
              <a:noFill/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4646609" y="4915129"/>
                <a:ext cx="1485349" cy="48474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对象</a:t>
                </a:r>
                <a:r>
                  <a:rPr kumimoji="1" lang="en-US" altLang="zh-CN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05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文件原生多协议互通访问，节省数据拷贝时间，大大提升训练效率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782483" y="4309226"/>
                <a:ext cx="3427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579017" y="4224588"/>
                <a:ext cx="3427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465077" y="4239640"/>
                <a:ext cx="90593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NFS/POSIX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465889" y="4366904"/>
                <a:ext cx="3427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052089" y="4556378"/>
                <a:ext cx="755495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NFS/POSIX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780649" y="4838548"/>
                <a:ext cx="1319082" cy="1143177"/>
                <a:chOff x="8854145" y="1512447"/>
                <a:chExt cx="2344491" cy="1143177"/>
              </a:xfrm>
            </p:grpSpPr>
            <p:sp>
              <p:nvSpPr>
                <p:cNvPr id="27" name="圆角矩形 9">
                  <a:extLst>
                    <a:ext uri="{FF2B5EF4-FFF2-40B4-BE49-F238E27FC236}">
                      <a16:creationId xmlns:a16="http://schemas.microsoft.com/office/drawing/2014/main" id="{3CBC15BF-3A39-4271-8A1D-933855FCD08C}"/>
                    </a:ext>
                  </a:extLst>
                </p:cNvPr>
                <p:cNvSpPr/>
                <p:nvPr/>
              </p:nvSpPr>
              <p:spPr>
                <a:xfrm>
                  <a:off x="8943014" y="1512447"/>
                  <a:ext cx="1619496" cy="216738"/>
                </a:xfrm>
                <a:prstGeom prst="round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200" b="1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/</a:t>
                  </a:r>
                  <a:endParaRPr lang="zh-CN" altLang="en-US" sz="12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4B4FF362-D943-455F-9D5F-0B767188D934}"/>
                    </a:ext>
                  </a:extLst>
                </p:cNvPr>
                <p:cNvGrpSpPr/>
                <p:nvPr/>
              </p:nvGrpSpPr>
              <p:grpSpPr>
                <a:xfrm>
                  <a:off x="10280772" y="1885314"/>
                  <a:ext cx="391327" cy="200285"/>
                  <a:chOff x="6303963" y="4006847"/>
                  <a:chExt cx="474663" cy="392116"/>
                </a:xfrm>
              </p:grpSpPr>
              <p:sp>
                <p:nvSpPr>
                  <p:cNvPr id="58" name="Freeform 304">
                    <a:extLst>
                      <a:ext uri="{FF2B5EF4-FFF2-40B4-BE49-F238E27FC236}">
                        <a16:creationId xmlns:a16="http://schemas.microsoft.com/office/drawing/2014/main" id="{E145CB21-FE3A-43B3-92CF-60CE48A44A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006847"/>
                    <a:ext cx="422275" cy="392112"/>
                  </a:xfrm>
                  <a:custGeom>
                    <a:avLst/>
                    <a:gdLst>
                      <a:gd name="T0" fmla="*/ 2147483646 w 899"/>
                      <a:gd name="T1" fmla="*/ 2147483646 h 831"/>
                      <a:gd name="T2" fmla="*/ 2147483646 w 899"/>
                      <a:gd name="T3" fmla="*/ 2147483646 h 831"/>
                      <a:gd name="T4" fmla="*/ 2147483646 w 899"/>
                      <a:gd name="T5" fmla="*/ 2147483646 h 831"/>
                      <a:gd name="T6" fmla="*/ 0 w 899"/>
                      <a:gd name="T7" fmla="*/ 2147483646 h 831"/>
                      <a:gd name="T8" fmla="*/ 0 w 899"/>
                      <a:gd name="T9" fmla="*/ 2147483646 h 831"/>
                      <a:gd name="T10" fmla="*/ 2147483646 w 899"/>
                      <a:gd name="T11" fmla="*/ 2147483646 h 831"/>
                      <a:gd name="T12" fmla="*/ 2147483646 w 899"/>
                      <a:gd name="T13" fmla="*/ 2147483646 h 831"/>
                      <a:gd name="T14" fmla="*/ 2147483646 w 899"/>
                      <a:gd name="T15" fmla="*/ 2147483646 h 831"/>
                      <a:gd name="T16" fmla="*/ 2147483646 w 899"/>
                      <a:gd name="T17" fmla="*/ 0 h 831"/>
                      <a:gd name="T18" fmla="*/ 2147483646 w 899"/>
                      <a:gd name="T19" fmla="*/ 0 h 831"/>
                      <a:gd name="T20" fmla="*/ 2147483646 w 899"/>
                      <a:gd name="T21" fmla="*/ 2147483646 h 831"/>
                      <a:gd name="T22" fmla="*/ 2147483646 w 899"/>
                      <a:gd name="T23" fmla="*/ 2147483646 h 831"/>
                      <a:gd name="T24" fmla="*/ 2147483646 w 899"/>
                      <a:gd name="T25" fmla="*/ 2147483646 h 831"/>
                      <a:gd name="T26" fmla="*/ 2147483646 w 899"/>
                      <a:gd name="T27" fmla="*/ 2147483646 h 831"/>
                      <a:gd name="T28" fmla="*/ 2147483646 w 899"/>
                      <a:gd name="T29" fmla="*/ 2147483646 h 831"/>
                      <a:gd name="T30" fmla="*/ 2147483646 w 899"/>
                      <a:gd name="T31" fmla="*/ 2147483646 h 831"/>
                      <a:gd name="T32" fmla="*/ 2147483646 w 899"/>
                      <a:gd name="T33" fmla="*/ 2147483646 h 831"/>
                      <a:gd name="T34" fmla="*/ 2147483646 w 899"/>
                      <a:gd name="T35" fmla="*/ 2147483646 h 831"/>
                      <a:gd name="T36" fmla="*/ 2147483646 w 899"/>
                      <a:gd name="T37" fmla="*/ 2147483646 h 831"/>
                      <a:gd name="T38" fmla="*/ 2147483646 w 899"/>
                      <a:gd name="T39" fmla="*/ 2147483646 h 831"/>
                      <a:gd name="T40" fmla="*/ 2147483646 w 899"/>
                      <a:gd name="T41" fmla="*/ 2147483646 h 831"/>
                      <a:gd name="T42" fmla="*/ 2147483646 w 899"/>
                      <a:gd name="T43" fmla="*/ 2147483646 h 831"/>
                      <a:gd name="T44" fmla="*/ 2147483646 w 899"/>
                      <a:gd name="T45" fmla="*/ 2147483646 h 831"/>
                      <a:gd name="T46" fmla="*/ 2147483646 w 899"/>
                      <a:gd name="T47" fmla="*/ 2147483646 h 831"/>
                      <a:gd name="T48" fmla="*/ 2147483646 w 899"/>
                      <a:gd name="T49" fmla="*/ 2147483646 h 831"/>
                      <a:gd name="T50" fmla="*/ 2147483646 w 899"/>
                      <a:gd name="T51" fmla="*/ 2147483646 h 831"/>
                      <a:gd name="T52" fmla="*/ 2147483646 w 899"/>
                      <a:gd name="T53" fmla="*/ 2147483646 h 831"/>
                      <a:gd name="T54" fmla="*/ 2147483646 w 899"/>
                      <a:gd name="T55" fmla="*/ 2147483646 h 831"/>
                      <a:gd name="T56" fmla="*/ 2147483646 w 899"/>
                      <a:gd name="T57" fmla="*/ 2147483646 h 831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899"/>
                      <a:gd name="T88" fmla="*/ 0 h 831"/>
                      <a:gd name="T89" fmla="*/ 899 w 899"/>
                      <a:gd name="T90" fmla="*/ 831 h 831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899" h="831">
                        <a:moveTo>
                          <a:pt x="401" y="831"/>
                        </a:moveTo>
                        <a:lnTo>
                          <a:pt x="401" y="831"/>
                        </a:lnTo>
                        <a:lnTo>
                          <a:pt x="46" y="831"/>
                        </a:lnTo>
                        <a:cubicBezTo>
                          <a:pt x="21" y="831"/>
                          <a:pt x="0" y="811"/>
                          <a:pt x="0" y="785"/>
                        </a:cubicBezTo>
                        <a:lnTo>
                          <a:pt x="0" y="142"/>
                        </a:lnTo>
                        <a:cubicBezTo>
                          <a:pt x="0" y="116"/>
                          <a:pt x="21" y="95"/>
                          <a:pt x="46" y="95"/>
                        </a:cubicBezTo>
                        <a:lnTo>
                          <a:pt x="145" y="95"/>
                        </a:lnTo>
                        <a:lnTo>
                          <a:pt x="204" y="14"/>
                        </a:lnTo>
                        <a:cubicBezTo>
                          <a:pt x="211" y="5"/>
                          <a:pt x="221" y="0"/>
                          <a:pt x="231" y="0"/>
                        </a:cubicBezTo>
                        <a:lnTo>
                          <a:pt x="388" y="0"/>
                        </a:lnTo>
                        <a:cubicBezTo>
                          <a:pt x="398" y="0"/>
                          <a:pt x="408" y="5"/>
                          <a:pt x="414" y="13"/>
                        </a:cubicBezTo>
                        <a:lnTo>
                          <a:pt x="479" y="95"/>
                        </a:lnTo>
                        <a:lnTo>
                          <a:pt x="853" y="95"/>
                        </a:lnTo>
                        <a:cubicBezTo>
                          <a:pt x="878" y="95"/>
                          <a:pt x="899" y="116"/>
                          <a:pt x="899" y="142"/>
                        </a:cubicBezTo>
                        <a:lnTo>
                          <a:pt x="899" y="320"/>
                        </a:lnTo>
                        <a:cubicBezTo>
                          <a:pt x="899" y="338"/>
                          <a:pt x="884" y="353"/>
                          <a:pt x="866" y="353"/>
                        </a:cubicBezTo>
                        <a:cubicBezTo>
                          <a:pt x="847" y="353"/>
                          <a:pt x="832" y="338"/>
                          <a:pt x="832" y="320"/>
                        </a:cubicBezTo>
                        <a:lnTo>
                          <a:pt x="832" y="162"/>
                        </a:lnTo>
                        <a:lnTo>
                          <a:pt x="463" y="162"/>
                        </a:lnTo>
                        <a:cubicBezTo>
                          <a:pt x="453" y="162"/>
                          <a:pt x="443" y="157"/>
                          <a:pt x="437" y="149"/>
                        </a:cubicBezTo>
                        <a:lnTo>
                          <a:pt x="372" y="67"/>
                        </a:lnTo>
                        <a:lnTo>
                          <a:pt x="248" y="67"/>
                        </a:lnTo>
                        <a:lnTo>
                          <a:pt x="189" y="148"/>
                        </a:lnTo>
                        <a:cubicBezTo>
                          <a:pt x="183" y="157"/>
                          <a:pt x="173" y="162"/>
                          <a:pt x="162" y="162"/>
                        </a:cubicBezTo>
                        <a:lnTo>
                          <a:pt x="67" y="162"/>
                        </a:lnTo>
                        <a:lnTo>
                          <a:pt x="67" y="765"/>
                        </a:lnTo>
                        <a:lnTo>
                          <a:pt x="401" y="765"/>
                        </a:lnTo>
                        <a:cubicBezTo>
                          <a:pt x="420" y="765"/>
                          <a:pt x="435" y="780"/>
                          <a:pt x="435" y="798"/>
                        </a:cubicBezTo>
                        <a:cubicBezTo>
                          <a:pt x="435" y="817"/>
                          <a:pt x="420" y="831"/>
                          <a:pt x="401" y="831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Freeform 305">
                    <a:extLst>
                      <a:ext uri="{FF2B5EF4-FFF2-40B4-BE49-F238E27FC236}">
                        <a16:creationId xmlns:a16="http://schemas.microsoft.com/office/drawing/2014/main" id="{7568CB4A-9A91-4C04-BBD4-E1DA12BC38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141788"/>
                    <a:ext cx="474663" cy="257175"/>
                  </a:xfrm>
                  <a:custGeom>
                    <a:avLst/>
                    <a:gdLst>
                      <a:gd name="T0" fmla="*/ 2147483646 w 1008"/>
                      <a:gd name="T1" fmla="*/ 2147483646 h 544"/>
                      <a:gd name="T2" fmla="*/ 2147483646 w 1008"/>
                      <a:gd name="T3" fmla="*/ 2147483646 h 544"/>
                      <a:gd name="T4" fmla="*/ 2147483646 w 1008"/>
                      <a:gd name="T5" fmla="*/ 2147483646 h 544"/>
                      <a:gd name="T6" fmla="*/ 2147483646 w 1008"/>
                      <a:gd name="T7" fmla="*/ 2147483646 h 544"/>
                      <a:gd name="T8" fmla="*/ 2147483646 w 1008"/>
                      <a:gd name="T9" fmla="*/ 2147483646 h 544"/>
                      <a:gd name="T10" fmla="*/ 2147483646 w 1008"/>
                      <a:gd name="T11" fmla="*/ 2147483646 h 544"/>
                      <a:gd name="T12" fmla="*/ 2147483646 w 1008"/>
                      <a:gd name="T13" fmla="*/ 0 h 544"/>
                      <a:gd name="T14" fmla="*/ 2147483646 w 1008"/>
                      <a:gd name="T15" fmla="*/ 0 h 544"/>
                      <a:gd name="T16" fmla="*/ 2147483646 w 1008"/>
                      <a:gd name="T17" fmla="*/ 2147483646 h 544"/>
                      <a:gd name="T18" fmla="*/ 2147483646 w 1008"/>
                      <a:gd name="T19" fmla="*/ 2147483646 h 544"/>
                      <a:gd name="T20" fmla="*/ 2147483646 w 1008"/>
                      <a:gd name="T21" fmla="*/ 2147483646 h 544"/>
                      <a:gd name="T22" fmla="*/ 2147483646 w 1008"/>
                      <a:gd name="T23" fmla="*/ 2147483646 h 544"/>
                      <a:gd name="T24" fmla="*/ 2147483646 w 1008"/>
                      <a:gd name="T25" fmla="*/ 2147483646 h 544"/>
                      <a:gd name="T26" fmla="*/ 2147483646 w 1008"/>
                      <a:gd name="T27" fmla="*/ 2147483646 h 544"/>
                      <a:gd name="T28" fmla="*/ 2147483646 w 1008"/>
                      <a:gd name="T29" fmla="*/ 2147483646 h 544"/>
                      <a:gd name="T30" fmla="*/ 2147483646 w 1008"/>
                      <a:gd name="T31" fmla="*/ 2147483646 h 544"/>
                      <a:gd name="T32" fmla="*/ 2147483646 w 1008"/>
                      <a:gd name="T33" fmla="*/ 2147483646 h 544"/>
                      <a:gd name="T34" fmla="*/ 2147483646 w 1008"/>
                      <a:gd name="T35" fmla="*/ 2147483646 h 544"/>
                      <a:gd name="T36" fmla="*/ 2147483646 w 1008"/>
                      <a:gd name="T37" fmla="*/ 2147483646 h 54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08"/>
                      <a:gd name="T58" fmla="*/ 0 h 544"/>
                      <a:gd name="T59" fmla="*/ 1008 w 1008"/>
                      <a:gd name="T60" fmla="*/ 544 h 54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08" h="544">
                        <a:moveTo>
                          <a:pt x="398" y="544"/>
                        </a:moveTo>
                        <a:lnTo>
                          <a:pt x="398" y="544"/>
                        </a:lnTo>
                        <a:lnTo>
                          <a:pt x="45" y="544"/>
                        </a:lnTo>
                        <a:cubicBezTo>
                          <a:pt x="32" y="544"/>
                          <a:pt x="20" y="539"/>
                          <a:pt x="11" y="528"/>
                        </a:cubicBezTo>
                        <a:cubicBezTo>
                          <a:pt x="3" y="518"/>
                          <a:pt x="0" y="504"/>
                          <a:pt x="4" y="490"/>
                        </a:cubicBezTo>
                        <a:lnTo>
                          <a:pt x="115" y="38"/>
                        </a:lnTo>
                        <a:cubicBezTo>
                          <a:pt x="121" y="16"/>
                          <a:pt x="141" y="0"/>
                          <a:pt x="163" y="0"/>
                        </a:cubicBezTo>
                        <a:lnTo>
                          <a:pt x="962" y="0"/>
                        </a:lnTo>
                        <a:cubicBezTo>
                          <a:pt x="976" y="0"/>
                          <a:pt x="988" y="6"/>
                          <a:pt x="996" y="16"/>
                        </a:cubicBezTo>
                        <a:cubicBezTo>
                          <a:pt x="1005" y="26"/>
                          <a:pt x="1008" y="40"/>
                          <a:pt x="1004" y="54"/>
                        </a:cubicBezTo>
                        <a:lnTo>
                          <a:pt x="908" y="471"/>
                        </a:lnTo>
                        <a:cubicBezTo>
                          <a:pt x="904" y="489"/>
                          <a:pt x="886" y="500"/>
                          <a:pt x="868" y="496"/>
                        </a:cubicBezTo>
                        <a:cubicBezTo>
                          <a:pt x="850" y="492"/>
                          <a:pt x="839" y="474"/>
                          <a:pt x="843" y="456"/>
                        </a:cubicBezTo>
                        <a:lnTo>
                          <a:pt x="933" y="66"/>
                        </a:lnTo>
                        <a:lnTo>
                          <a:pt x="177" y="66"/>
                        </a:lnTo>
                        <a:lnTo>
                          <a:pt x="75" y="478"/>
                        </a:lnTo>
                        <a:lnTo>
                          <a:pt x="398" y="478"/>
                        </a:lnTo>
                        <a:cubicBezTo>
                          <a:pt x="416" y="478"/>
                          <a:pt x="431" y="493"/>
                          <a:pt x="431" y="511"/>
                        </a:cubicBezTo>
                        <a:cubicBezTo>
                          <a:pt x="431" y="530"/>
                          <a:pt x="416" y="544"/>
                          <a:pt x="398" y="544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40844878-4A82-42D7-B87B-46146BE29CEC}"/>
                      </a:ext>
                    </a:extLst>
                  </p:cNvPr>
                  <p:cNvCxnSpPr/>
                  <p:nvPr/>
                </p:nvCxnSpPr>
                <p:spPr>
                  <a:xfrm>
                    <a:off x="6501611" y="4379656"/>
                    <a:ext cx="224936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70BD9D5-0C9F-45C8-86EA-B752FACF8110}"/>
                    </a:ext>
                  </a:extLst>
                </p:cNvPr>
                <p:cNvSpPr/>
                <p:nvPr/>
              </p:nvSpPr>
              <p:spPr>
                <a:xfrm>
                  <a:off x="10253618" y="2083818"/>
                  <a:ext cx="595318" cy="1615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Dir1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A4DF865D-178F-4B55-9FFE-343B60A6D70B}"/>
                    </a:ext>
                  </a:extLst>
                </p:cNvPr>
                <p:cNvGrpSpPr/>
                <p:nvPr/>
              </p:nvGrpSpPr>
              <p:grpSpPr>
                <a:xfrm>
                  <a:off x="8947321" y="1885314"/>
                  <a:ext cx="391327" cy="200285"/>
                  <a:chOff x="6303963" y="4006847"/>
                  <a:chExt cx="474663" cy="392116"/>
                </a:xfrm>
              </p:grpSpPr>
              <p:sp>
                <p:nvSpPr>
                  <p:cNvPr id="55" name="Freeform 304">
                    <a:extLst>
                      <a:ext uri="{FF2B5EF4-FFF2-40B4-BE49-F238E27FC236}">
                        <a16:creationId xmlns:a16="http://schemas.microsoft.com/office/drawing/2014/main" id="{7D71FF20-725D-4392-A158-A89A4434A3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006847"/>
                    <a:ext cx="422275" cy="392112"/>
                  </a:xfrm>
                  <a:custGeom>
                    <a:avLst/>
                    <a:gdLst>
                      <a:gd name="T0" fmla="*/ 2147483646 w 899"/>
                      <a:gd name="T1" fmla="*/ 2147483646 h 831"/>
                      <a:gd name="T2" fmla="*/ 2147483646 w 899"/>
                      <a:gd name="T3" fmla="*/ 2147483646 h 831"/>
                      <a:gd name="T4" fmla="*/ 2147483646 w 899"/>
                      <a:gd name="T5" fmla="*/ 2147483646 h 831"/>
                      <a:gd name="T6" fmla="*/ 0 w 899"/>
                      <a:gd name="T7" fmla="*/ 2147483646 h 831"/>
                      <a:gd name="T8" fmla="*/ 0 w 899"/>
                      <a:gd name="T9" fmla="*/ 2147483646 h 831"/>
                      <a:gd name="T10" fmla="*/ 2147483646 w 899"/>
                      <a:gd name="T11" fmla="*/ 2147483646 h 831"/>
                      <a:gd name="T12" fmla="*/ 2147483646 w 899"/>
                      <a:gd name="T13" fmla="*/ 2147483646 h 831"/>
                      <a:gd name="T14" fmla="*/ 2147483646 w 899"/>
                      <a:gd name="T15" fmla="*/ 2147483646 h 831"/>
                      <a:gd name="T16" fmla="*/ 2147483646 w 899"/>
                      <a:gd name="T17" fmla="*/ 0 h 831"/>
                      <a:gd name="T18" fmla="*/ 2147483646 w 899"/>
                      <a:gd name="T19" fmla="*/ 0 h 831"/>
                      <a:gd name="T20" fmla="*/ 2147483646 w 899"/>
                      <a:gd name="T21" fmla="*/ 2147483646 h 831"/>
                      <a:gd name="T22" fmla="*/ 2147483646 w 899"/>
                      <a:gd name="T23" fmla="*/ 2147483646 h 831"/>
                      <a:gd name="T24" fmla="*/ 2147483646 w 899"/>
                      <a:gd name="T25" fmla="*/ 2147483646 h 831"/>
                      <a:gd name="T26" fmla="*/ 2147483646 w 899"/>
                      <a:gd name="T27" fmla="*/ 2147483646 h 831"/>
                      <a:gd name="T28" fmla="*/ 2147483646 w 899"/>
                      <a:gd name="T29" fmla="*/ 2147483646 h 831"/>
                      <a:gd name="T30" fmla="*/ 2147483646 w 899"/>
                      <a:gd name="T31" fmla="*/ 2147483646 h 831"/>
                      <a:gd name="T32" fmla="*/ 2147483646 w 899"/>
                      <a:gd name="T33" fmla="*/ 2147483646 h 831"/>
                      <a:gd name="T34" fmla="*/ 2147483646 w 899"/>
                      <a:gd name="T35" fmla="*/ 2147483646 h 831"/>
                      <a:gd name="T36" fmla="*/ 2147483646 w 899"/>
                      <a:gd name="T37" fmla="*/ 2147483646 h 831"/>
                      <a:gd name="T38" fmla="*/ 2147483646 w 899"/>
                      <a:gd name="T39" fmla="*/ 2147483646 h 831"/>
                      <a:gd name="T40" fmla="*/ 2147483646 w 899"/>
                      <a:gd name="T41" fmla="*/ 2147483646 h 831"/>
                      <a:gd name="T42" fmla="*/ 2147483646 w 899"/>
                      <a:gd name="T43" fmla="*/ 2147483646 h 831"/>
                      <a:gd name="T44" fmla="*/ 2147483646 w 899"/>
                      <a:gd name="T45" fmla="*/ 2147483646 h 831"/>
                      <a:gd name="T46" fmla="*/ 2147483646 w 899"/>
                      <a:gd name="T47" fmla="*/ 2147483646 h 831"/>
                      <a:gd name="T48" fmla="*/ 2147483646 w 899"/>
                      <a:gd name="T49" fmla="*/ 2147483646 h 831"/>
                      <a:gd name="T50" fmla="*/ 2147483646 w 899"/>
                      <a:gd name="T51" fmla="*/ 2147483646 h 831"/>
                      <a:gd name="T52" fmla="*/ 2147483646 w 899"/>
                      <a:gd name="T53" fmla="*/ 2147483646 h 831"/>
                      <a:gd name="T54" fmla="*/ 2147483646 w 899"/>
                      <a:gd name="T55" fmla="*/ 2147483646 h 831"/>
                      <a:gd name="T56" fmla="*/ 2147483646 w 899"/>
                      <a:gd name="T57" fmla="*/ 2147483646 h 831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899"/>
                      <a:gd name="T88" fmla="*/ 0 h 831"/>
                      <a:gd name="T89" fmla="*/ 899 w 899"/>
                      <a:gd name="T90" fmla="*/ 831 h 831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899" h="831">
                        <a:moveTo>
                          <a:pt x="401" y="831"/>
                        </a:moveTo>
                        <a:lnTo>
                          <a:pt x="401" y="831"/>
                        </a:lnTo>
                        <a:lnTo>
                          <a:pt x="46" y="831"/>
                        </a:lnTo>
                        <a:cubicBezTo>
                          <a:pt x="21" y="831"/>
                          <a:pt x="0" y="811"/>
                          <a:pt x="0" y="785"/>
                        </a:cubicBezTo>
                        <a:lnTo>
                          <a:pt x="0" y="142"/>
                        </a:lnTo>
                        <a:cubicBezTo>
                          <a:pt x="0" y="116"/>
                          <a:pt x="21" y="95"/>
                          <a:pt x="46" y="95"/>
                        </a:cubicBezTo>
                        <a:lnTo>
                          <a:pt x="145" y="95"/>
                        </a:lnTo>
                        <a:lnTo>
                          <a:pt x="204" y="14"/>
                        </a:lnTo>
                        <a:cubicBezTo>
                          <a:pt x="211" y="5"/>
                          <a:pt x="221" y="0"/>
                          <a:pt x="231" y="0"/>
                        </a:cubicBezTo>
                        <a:lnTo>
                          <a:pt x="388" y="0"/>
                        </a:lnTo>
                        <a:cubicBezTo>
                          <a:pt x="398" y="0"/>
                          <a:pt x="408" y="5"/>
                          <a:pt x="414" y="13"/>
                        </a:cubicBezTo>
                        <a:lnTo>
                          <a:pt x="479" y="95"/>
                        </a:lnTo>
                        <a:lnTo>
                          <a:pt x="853" y="95"/>
                        </a:lnTo>
                        <a:cubicBezTo>
                          <a:pt x="878" y="95"/>
                          <a:pt x="899" y="116"/>
                          <a:pt x="899" y="142"/>
                        </a:cubicBezTo>
                        <a:lnTo>
                          <a:pt x="899" y="320"/>
                        </a:lnTo>
                        <a:cubicBezTo>
                          <a:pt x="899" y="338"/>
                          <a:pt x="884" y="353"/>
                          <a:pt x="866" y="353"/>
                        </a:cubicBezTo>
                        <a:cubicBezTo>
                          <a:pt x="847" y="353"/>
                          <a:pt x="832" y="338"/>
                          <a:pt x="832" y="320"/>
                        </a:cubicBezTo>
                        <a:lnTo>
                          <a:pt x="832" y="162"/>
                        </a:lnTo>
                        <a:lnTo>
                          <a:pt x="463" y="162"/>
                        </a:lnTo>
                        <a:cubicBezTo>
                          <a:pt x="453" y="162"/>
                          <a:pt x="443" y="157"/>
                          <a:pt x="437" y="149"/>
                        </a:cubicBezTo>
                        <a:lnTo>
                          <a:pt x="372" y="67"/>
                        </a:lnTo>
                        <a:lnTo>
                          <a:pt x="248" y="67"/>
                        </a:lnTo>
                        <a:lnTo>
                          <a:pt x="189" y="148"/>
                        </a:lnTo>
                        <a:cubicBezTo>
                          <a:pt x="183" y="157"/>
                          <a:pt x="173" y="162"/>
                          <a:pt x="162" y="162"/>
                        </a:cubicBezTo>
                        <a:lnTo>
                          <a:pt x="67" y="162"/>
                        </a:lnTo>
                        <a:lnTo>
                          <a:pt x="67" y="765"/>
                        </a:lnTo>
                        <a:lnTo>
                          <a:pt x="401" y="765"/>
                        </a:lnTo>
                        <a:cubicBezTo>
                          <a:pt x="420" y="765"/>
                          <a:pt x="435" y="780"/>
                          <a:pt x="435" y="798"/>
                        </a:cubicBezTo>
                        <a:cubicBezTo>
                          <a:pt x="435" y="817"/>
                          <a:pt x="420" y="831"/>
                          <a:pt x="401" y="831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" name="Freeform 305">
                    <a:extLst>
                      <a:ext uri="{FF2B5EF4-FFF2-40B4-BE49-F238E27FC236}">
                        <a16:creationId xmlns:a16="http://schemas.microsoft.com/office/drawing/2014/main" id="{BBFAA6F8-6F15-48D0-971C-51E31BE20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03963" y="4141788"/>
                    <a:ext cx="474663" cy="257175"/>
                  </a:xfrm>
                  <a:custGeom>
                    <a:avLst/>
                    <a:gdLst>
                      <a:gd name="T0" fmla="*/ 2147483646 w 1008"/>
                      <a:gd name="T1" fmla="*/ 2147483646 h 544"/>
                      <a:gd name="T2" fmla="*/ 2147483646 w 1008"/>
                      <a:gd name="T3" fmla="*/ 2147483646 h 544"/>
                      <a:gd name="T4" fmla="*/ 2147483646 w 1008"/>
                      <a:gd name="T5" fmla="*/ 2147483646 h 544"/>
                      <a:gd name="T6" fmla="*/ 2147483646 w 1008"/>
                      <a:gd name="T7" fmla="*/ 2147483646 h 544"/>
                      <a:gd name="T8" fmla="*/ 2147483646 w 1008"/>
                      <a:gd name="T9" fmla="*/ 2147483646 h 544"/>
                      <a:gd name="T10" fmla="*/ 2147483646 w 1008"/>
                      <a:gd name="T11" fmla="*/ 2147483646 h 544"/>
                      <a:gd name="T12" fmla="*/ 2147483646 w 1008"/>
                      <a:gd name="T13" fmla="*/ 0 h 544"/>
                      <a:gd name="T14" fmla="*/ 2147483646 w 1008"/>
                      <a:gd name="T15" fmla="*/ 0 h 544"/>
                      <a:gd name="T16" fmla="*/ 2147483646 w 1008"/>
                      <a:gd name="T17" fmla="*/ 2147483646 h 544"/>
                      <a:gd name="T18" fmla="*/ 2147483646 w 1008"/>
                      <a:gd name="T19" fmla="*/ 2147483646 h 544"/>
                      <a:gd name="T20" fmla="*/ 2147483646 w 1008"/>
                      <a:gd name="T21" fmla="*/ 2147483646 h 544"/>
                      <a:gd name="T22" fmla="*/ 2147483646 w 1008"/>
                      <a:gd name="T23" fmla="*/ 2147483646 h 544"/>
                      <a:gd name="T24" fmla="*/ 2147483646 w 1008"/>
                      <a:gd name="T25" fmla="*/ 2147483646 h 544"/>
                      <a:gd name="T26" fmla="*/ 2147483646 w 1008"/>
                      <a:gd name="T27" fmla="*/ 2147483646 h 544"/>
                      <a:gd name="T28" fmla="*/ 2147483646 w 1008"/>
                      <a:gd name="T29" fmla="*/ 2147483646 h 544"/>
                      <a:gd name="T30" fmla="*/ 2147483646 w 1008"/>
                      <a:gd name="T31" fmla="*/ 2147483646 h 544"/>
                      <a:gd name="T32" fmla="*/ 2147483646 w 1008"/>
                      <a:gd name="T33" fmla="*/ 2147483646 h 544"/>
                      <a:gd name="T34" fmla="*/ 2147483646 w 1008"/>
                      <a:gd name="T35" fmla="*/ 2147483646 h 544"/>
                      <a:gd name="T36" fmla="*/ 2147483646 w 1008"/>
                      <a:gd name="T37" fmla="*/ 2147483646 h 54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08"/>
                      <a:gd name="T58" fmla="*/ 0 h 544"/>
                      <a:gd name="T59" fmla="*/ 1008 w 1008"/>
                      <a:gd name="T60" fmla="*/ 544 h 54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08" h="544">
                        <a:moveTo>
                          <a:pt x="398" y="544"/>
                        </a:moveTo>
                        <a:lnTo>
                          <a:pt x="398" y="544"/>
                        </a:lnTo>
                        <a:lnTo>
                          <a:pt x="45" y="544"/>
                        </a:lnTo>
                        <a:cubicBezTo>
                          <a:pt x="32" y="544"/>
                          <a:pt x="20" y="539"/>
                          <a:pt x="11" y="528"/>
                        </a:cubicBezTo>
                        <a:cubicBezTo>
                          <a:pt x="3" y="518"/>
                          <a:pt x="0" y="504"/>
                          <a:pt x="4" y="490"/>
                        </a:cubicBezTo>
                        <a:lnTo>
                          <a:pt x="115" y="38"/>
                        </a:lnTo>
                        <a:cubicBezTo>
                          <a:pt x="121" y="16"/>
                          <a:pt x="141" y="0"/>
                          <a:pt x="163" y="0"/>
                        </a:cubicBezTo>
                        <a:lnTo>
                          <a:pt x="962" y="0"/>
                        </a:lnTo>
                        <a:cubicBezTo>
                          <a:pt x="976" y="0"/>
                          <a:pt x="988" y="6"/>
                          <a:pt x="996" y="16"/>
                        </a:cubicBezTo>
                        <a:cubicBezTo>
                          <a:pt x="1005" y="26"/>
                          <a:pt x="1008" y="40"/>
                          <a:pt x="1004" y="54"/>
                        </a:cubicBezTo>
                        <a:lnTo>
                          <a:pt x="908" y="471"/>
                        </a:lnTo>
                        <a:cubicBezTo>
                          <a:pt x="904" y="489"/>
                          <a:pt x="886" y="500"/>
                          <a:pt x="868" y="496"/>
                        </a:cubicBezTo>
                        <a:cubicBezTo>
                          <a:pt x="850" y="492"/>
                          <a:pt x="839" y="474"/>
                          <a:pt x="843" y="456"/>
                        </a:cubicBezTo>
                        <a:lnTo>
                          <a:pt x="933" y="66"/>
                        </a:lnTo>
                        <a:lnTo>
                          <a:pt x="177" y="66"/>
                        </a:lnTo>
                        <a:lnTo>
                          <a:pt x="75" y="478"/>
                        </a:lnTo>
                        <a:lnTo>
                          <a:pt x="398" y="478"/>
                        </a:lnTo>
                        <a:cubicBezTo>
                          <a:pt x="416" y="478"/>
                          <a:pt x="431" y="493"/>
                          <a:pt x="431" y="511"/>
                        </a:cubicBezTo>
                        <a:cubicBezTo>
                          <a:pt x="431" y="530"/>
                          <a:pt x="416" y="544"/>
                          <a:pt x="398" y="544"/>
                        </a:cubicBez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58033BC0-4D13-42A5-952D-4D4063D550BC}"/>
                      </a:ext>
                    </a:extLst>
                  </p:cNvPr>
                  <p:cNvCxnSpPr/>
                  <p:nvPr/>
                </p:nvCxnSpPr>
                <p:spPr>
                  <a:xfrm>
                    <a:off x="6501611" y="4379656"/>
                    <a:ext cx="224936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7E2E6C1-B641-4952-AAC0-E731A8F79AFC}"/>
                    </a:ext>
                  </a:extLst>
                </p:cNvPr>
                <p:cNvSpPr/>
                <p:nvPr/>
              </p:nvSpPr>
              <p:spPr>
                <a:xfrm>
                  <a:off x="8854145" y="2075450"/>
                  <a:ext cx="577676" cy="1615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>
                  <a:spAutoFit/>
                </a:bodyPr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Dir2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66474B1-2084-487D-AC29-A7ACD7E9CC67}"/>
                    </a:ext>
                  </a:extLst>
                </p:cNvPr>
                <p:cNvGrpSpPr/>
                <p:nvPr/>
              </p:nvGrpSpPr>
              <p:grpSpPr>
                <a:xfrm>
                  <a:off x="10182618" y="2341026"/>
                  <a:ext cx="300914" cy="182730"/>
                  <a:chOff x="5804826" y="4689295"/>
                  <a:chExt cx="158901" cy="207553"/>
                </a:xfrm>
              </p:grpSpPr>
              <p:sp>
                <p:nvSpPr>
                  <p:cNvPr id="51" name="Freeform 51">
                    <a:extLst>
                      <a:ext uri="{FF2B5EF4-FFF2-40B4-BE49-F238E27FC236}">
                        <a16:creationId xmlns:a16="http://schemas.microsoft.com/office/drawing/2014/main" id="{EE25819B-5A2B-4E25-8025-39D4E569D0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04826" y="4689295"/>
                    <a:ext cx="158901" cy="207553"/>
                  </a:xfrm>
                  <a:custGeom>
                    <a:avLst/>
                    <a:gdLst>
                      <a:gd name="T0" fmla="*/ 2147483646 w 335"/>
                      <a:gd name="T1" fmla="*/ 2147483646 h 443"/>
                      <a:gd name="T2" fmla="*/ 2147483646 w 335"/>
                      <a:gd name="T3" fmla="*/ 2147483646 h 443"/>
                      <a:gd name="T4" fmla="*/ 2147483646 w 335"/>
                      <a:gd name="T5" fmla="*/ 2147483646 h 443"/>
                      <a:gd name="T6" fmla="*/ 2147483646 w 335"/>
                      <a:gd name="T7" fmla="*/ 2147483646 h 443"/>
                      <a:gd name="T8" fmla="*/ 2147483646 w 335"/>
                      <a:gd name="T9" fmla="*/ 2147483646 h 443"/>
                      <a:gd name="T10" fmla="*/ 2147483646 w 335"/>
                      <a:gd name="T11" fmla="*/ 2147483646 h 443"/>
                      <a:gd name="T12" fmla="*/ 2147483646 w 335"/>
                      <a:gd name="T13" fmla="*/ 2147483646 h 443"/>
                      <a:gd name="T14" fmla="*/ 2147483646 w 335"/>
                      <a:gd name="T15" fmla="*/ 2147483646 h 443"/>
                      <a:gd name="T16" fmla="*/ 2147483646 w 335"/>
                      <a:gd name="T17" fmla="*/ 2147483646 h 443"/>
                      <a:gd name="T18" fmla="*/ 2147483646 w 335"/>
                      <a:gd name="T19" fmla="*/ 2147483646 h 443"/>
                      <a:gd name="T20" fmla="*/ 2147483646 w 335"/>
                      <a:gd name="T21" fmla="*/ 2147483646 h 443"/>
                      <a:gd name="T22" fmla="*/ 2147483646 w 335"/>
                      <a:gd name="T23" fmla="*/ 2147483646 h 443"/>
                      <a:gd name="T24" fmla="*/ 2147483646 w 335"/>
                      <a:gd name="T25" fmla="*/ 2147483646 h 443"/>
                      <a:gd name="T26" fmla="*/ 2147483646 w 335"/>
                      <a:gd name="T27" fmla="*/ 2147483646 h 443"/>
                      <a:gd name="T28" fmla="*/ 2147483646 w 335"/>
                      <a:gd name="T29" fmla="*/ 2147483646 h 443"/>
                      <a:gd name="T30" fmla="*/ 2147483646 w 335"/>
                      <a:gd name="T31" fmla="*/ 2147483646 h 443"/>
                      <a:gd name="T32" fmla="*/ 2147483646 w 335"/>
                      <a:gd name="T33" fmla="*/ 2147483646 h 443"/>
                      <a:gd name="T34" fmla="*/ 2147483646 w 335"/>
                      <a:gd name="T35" fmla="*/ 2147483646 h 443"/>
                      <a:gd name="T36" fmla="*/ 2147483646 w 335"/>
                      <a:gd name="T37" fmla="*/ 2147483646 h 443"/>
                      <a:gd name="T38" fmla="*/ 2147483646 w 335"/>
                      <a:gd name="T39" fmla="*/ 2147483646 h 443"/>
                      <a:gd name="T40" fmla="*/ 2147483646 w 335"/>
                      <a:gd name="T41" fmla="*/ 0 h 443"/>
                      <a:gd name="T42" fmla="*/ 2147483646 w 335"/>
                      <a:gd name="T43" fmla="*/ 0 h 443"/>
                      <a:gd name="T44" fmla="*/ 0 w 335"/>
                      <a:gd name="T45" fmla="*/ 2147483646 h 443"/>
                      <a:gd name="T46" fmla="*/ 0 w 335"/>
                      <a:gd name="T47" fmla="*/ 2147483646 h 443"/>
                      <a:gd name="T48" fmla="*/ 2147483646 w 335"/>
                      <a:gd name="T49" fmla="*/ 2147483646 h 443"/>
                      <a:gd name="T50" fmla="*/ 2147483646 w 335"/>
                      <a:gd name="T51" fmla="*/ 2147483646 h 443"/>
                      <a:gd name="T52" fmla="*/ 2147483646 w 335"/>
                      <a:gd name="T53" fmla="*/ 2147483646 h 443"/>
                      <a:gd name="T54" fmla="*/ 2147483646 w 335"/>
                      <a:gd name="T55" fmla="*/ 2147483646 h 443"/>
                      <a:gd name="T56" fmla="*/ 2147483646 w 335"/>
                      <a:gd name="T57" fmla="*/ 2147483646 h 443"/>
                      <a:gd name="T58" fmla="*/ 2147483646 w 335"/>
                      <a:gd name="T59" fmla="*/ 2147483646 h 443"/>
                      <a:gd name="T60" fmla="*/ 2147483646 w 335"/>
                      <a:gd name="T61" fmla="*/ 2147483646 h 443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335"/>
                      <a:gd name="T94" fmla="*/ 0 h 443"/>
                      <a:gd name="T95" fmla="*/ 335 w 335"/>
                      <a:gd name="T96" fmla="*/ 443 h 443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335" h="443">
                        <a:moveTo>
                          <a:pt x="40" y="403"/>
                        </a:moveTo>
                        <a:lnTo>
                          <a:pt x="40" y="403"/>
                        </a:lnTo>
                        <a:lnTo>
                          <a:pt x="40" y="40"/>
                        </a:lnTo>
                        <a:lnTo>
                          <a:pt x="152" y="40"/>
                        </a:lnTo>
                        <a:lnTo>
                          <a:pt x="152" y="159"/>
                        </a:lnTo>
                        <a:cubicBezTo>
                          <a:pt x="152" y="170"/>
                          <a:pt x="161" y="179"/>
                          <a:pt x="172" y="179"/>
                        </a:cubicBezTo>
                        <a:lnTo>
                          <a:pt x="295" y="179"/>
                        </a:lnTo>
                        <a:lnTo>
                          <a:pt x="295" y="403"/>
                        </a:lnTo>
                        <a:lnTo>
                          <a:pt x="40" y="403"/>
                        </a:lnTo>
                        <a:close/>
                        <a:moveTo>
                          <a:pt x="192" y="67"/>
                        </a:moveTo>
                        <a:lnTo>
                          <a:pt x="192" y="67"/>
                        </a:lnTo>
                        <a:lnTo>
                          <a:pt x="268" y="139"/>
                        </a:lnTo>
                        <a:lnTo>
                          <a:pt x="192" y="139"/>
                        </a:lnTo>
                        <a:lnTo>
                          <a:pt x="192" y="67"/>
                        </a:lnTo>
                        <a:close/>
                        <a:moveTo>
                          <a:pt x="186" y="6"/>
                        </a:moveTo>
                        <a:lnTo>
                          <a:pt x="186" y="6"/>
                        </a:lnTo>
                        <a:cubicBezTo>
                          <a:pt x="186" y="6"/>
                          <a:pt x="186" y="6"/>
                          <a:pt x="186" y="6"/>
                        </a:cubicBezTo>
                        <a:cubicBezTo>
                          <a:pt x="184" y="4"/>
                          <a:pt x="182" y="3"/>
                          <a:pt x="180" y="2"/>
                        </a:cubicBezTo>
                        <a:cubicBezTo>
                          <a:pt x="180" y="2"/>
                          <a:pt x="179" y="2"/>
                          <a:pt x="179" y="2"/>
                        </a:cubicBezTo>
                        <a:cubicBezTo>
                          <a:pt x="177" y="1"/>
                          <a:pt x="175" y="0"/>
                          <a:pt x="172" y="0"/>
                        </a:cubicBezTo>
                        <a:lnTo>
                          <a:pt x="20" y="0"/>
                        </a:lnTo>
                        <a:cubicBezTo>
                          <a:pt x="9" y="0"/>
                          <a:pt x="0" y="9"/>
                          <a:pt x="0" y="20"/>
                        </a:cubicBezTo>
                        <a:lnTo>
                          <a:pt x="0" y="423"/>
                        </a:lnTo>
                        <a:cubicBezTo>
                          <a:pt x="0" y="434"/>
                          <a:pt x="9" y="443"/>
                          <a:pt x="20" y="443"/>
                        </a:cubicBezTo>
                        <a:lnTo>
                          <a:pt x="315" y="443"/>
                        </a:lnTo>
                        <a:cubicBezTo>
                          <a:pt x="326" y="443"/>
                          <a:pt x="335" y="434"/>
                          <a:pt x="335" y="423"/>
                        </a:cubicBezTo>
                        <a:lnTo>
                          <a:pt x="335" y="156"/>
                        </a:lnTo>
                        <a:cubicBezTo>
                          <a:pt x="335" y="151"/>
                          <a:pt x="332" y="146"/>
                          <a:pt x="328" y="142"/>
                        </a:cubicBezTo>
                        <a:lnTo>
                          <a:pt x="186" y="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" name="Freeform 52">
                    <a:extLst>
                      <a:ext uri="{FF2B5EF4-FFF2-40B4-BE49-F238E27FC236}">
                        <a16:creationId xmlns:a16="http://schemas.microsoft.com/office/drawing/2014/main" id="{536C8F34-CDE5-41C7-8781-78D9D8C2A3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799282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" name="Freeform 53">
                    <a:extLst>
                      <a:ext uri="{FF2B5EF4-FFF2-40B4-BE49-F238E27FC236}">
                        <a16:creationId xmlns:a16="http://schemas.microsoft.com/office/drawing/2014/main" id="{442CB9D4-18CB-49F9-909D-6D285E4C8C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41851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" name="Freeform 54">
                    <a:extLst>
                      <a:ext uri="{FF2B5EF4-FFF2-40B4-BE49-F238E27FC236}">
                        <a16:creationId xmlns:a16="http://schemas.microsoft.com/office/drawing/2014/main" id="{DF94DD13-8F64-4D8A-AE78-B76EC5FC6A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20564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7"/>
                      <a:gd name="T2" fmla="*/ 0 w 142"/>
                      <a:gd name="T3" fmla="*/ 2147483646 h 27"/>
                      <a:gd name="T4" fmla="*/ 2147483646 w 142"/>
                      <a:gd name="T5" fmla="*/ 2147483646 h 27"/>
                      <a:gd name="T6" fmla="*/ 2147483646 w 142"/>
                      <a:gd name="T7" fmla="*/ 0 h 27"/>
                      <a:gd name="T8" fmla="*/ 0 w 142"/>
                      <a:gd name="T9" fmla="*/ 0 h 27"/>
                      <a:gd name="T10" fmla="*/ 0 w 142"/>
                      <a:gd name="T11" fmla="*/ 2147483646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7"/>
                      <a:gd name="T20" fmla="*/ 142 w 142"/>
                      <a:gd name="T21" fmla="*/ 27 h 2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142" y="27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D2C5E0D8-0E32-4275-AA0F-B783EE48F86C}"/>
                    </a:ext>
                  </a:extLst>
                </p:cNvPr>
                <p:cNvGrpSpPr/>
                <p:nvPr/>
              </p:nvGrpSpPr>
              <p:grpSpPr>
                <a:xfrm>
                  <a:off x="10725255" y="2341026"/>
                  <a:ext cx="300914" cy="182730"/>
                  <a:chOff x="5804826" y="4689295"/>
                  <a:chExt cx="158901" cy="207553"/>
                </a:xfrm>
              </p:grpSpPr>
              <p:sp>
                <p:nvSpPr>
                  <p:cNvPr id="47" name="Freeform 51">
                    <a:extLst>
                      <a:ext uri="{FF2B5EF4-FFF2-40B4-BE49-F238E27FC236}">
                        <a16:creationId xmlns:a16="http://schemas.microsoft.com/office/drawing/2014/main" id="{A376439C-2303-45AE-90A8-4811143E7A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04826" y="4689295"/>
                    <a:ext cx="158901" cy="207553"/>
                  </a:xfrm>
                  <a:custGeom>
                    <a:avLst/>
                    <a:gdLst>
                      <a:gd name="T0" fmla="*/ 2147483646 w 335"/>
                      <a:gd name="T1" fmla="*/ 2147483646 h 443"/>
                      <a:gd name="T2" fmla="*/ 2147483646 w 335"/>
                      <a:gd name="T3" fmla="*/ 2147483646 h 443"/>
                      <a:gd name="T4" fmla="*/ 2147483646 w 335"/>
                      <a:gd name="T5" fmla="*/ 2147483646 h 443"/>
                      <a:gd name="T6" fmla="*/ 2147483646 w 335"/>
                      <a:gd name="T7" fmla="*/ 2147483646 h 443"/>
                      <a:gd name="T8" fmla="*/ 2147483646 w 335"/>
                      <a:gd name="T9" fmla="*/ 2147483646 h 443"/>
                      <a:gd name="T10" fmla="*/ 2147483646 w 335"/>
                      <a:gd name="T11" fmla="*/ 2147483646 h 443"/>
                      <a:gd name="T12" fmla="*/ 2147483646 w 335"/>
                      <a:gd name="T13" fmla="*/ 2147483646 h 443"/>
                      <a:gd name="T14" fmla="*/ 2147483646 w 335"/>
                      <a:gd name="T15" fmla="*/ 2147483646 h 443"/>
                      <a:gd name="T16" fmla="*/ 2147483646 w 335"/>
                      <a:gd name="T17" fmla="*/ 2147483646 h 443"/>
                      <a:gd name="T18" fmla="*/ 2147483646 w 335"/>
                      <a:gd name="T19" fmla="*/ 2147483646 h 443"/>
                      <a:gd name="T20" fmla="*/ 2147483646 w 335"/>
                      <a:gd name="T21" fmla="*/ 2147483646 h 443"/>
                      <a:gd name="T22" fmla="*/ 2147483646 w 335"/>
                      <a:gd name="T23" fmla="*/ 2147483646 h 443"/>
                      <a:gd name="T24" fmla="*/ 2147483646 w 335"/>
                      <a:gd name="T25" fmla="*/ 2147483646 h 443"/>
                      <a:gd name="T26" fmla="*/ 2147483646 w 335"/>
                      <a:gd name="T27" fmla="*/ 2147483646 h 443"/>
                      <a:gd name="T28" fmla="*/ 2147483646 w 335"/>
                      <a:gd name="T29" fmla="*/ 2147483646 h 443"/>
                      <a:gd name="T30" fmla="*/ 2147483646 w 335"/>
                      <a:gd name="T31" fmla="*/ 2147483646 h 443"/>
                      <a:gd name="T32" fmla="*/ 2147483646 w 335"/>
                      <a:gd name="T33" fmla="*/ 2147483646 h 443"/>
                      <a:gd name="T34" fmla="*/ 2147483646 w 335"/>
                      <a:gd name="T35" fmla="*/ 2147483646 h 443"/>
                      <a:gd name="T36" fmla="*/ 2147483646 w 335"/>
                      <a:gd name="T37" fmla="*/ 2147483646 h 443"/>
                      <a:gd name="T38" fmla="*/ 2147483646 w 335"/>
                      <a:gd name="T39" fmla="*/ 2147483646 h 443"/>
                      <a:gd name="T40" fmla="*/ 2147483646 w 335"/>
                      <a:gd name="T41" fmla="*/ 0 h 443"/>
                      <a:gd name="T42" fmla="*/ 2147483646 w 335"/>
                      <a:gd name="T43" fmla="*/ 0 h 443"/>
                      <a:gd name="T44" fmla="*/ 0 w 335"/>
                      <a:gd name="T45" fmla="*/ 2147483646 h 443"/>
                      <a:gd name="T46" fmla="*/ 0 w 335"/>
                      <a:gd name="T47" fmla="*/ 2147483646 h 443"/>
                      <a:gd name="T48" fmla="*/ 2147483646 w 335"/>
                      <a:gd name="T49" fmla="*/ 2147483646 h 443"/>
                      <a:gd name="T50" fmla="*/ 2147483646 w 335"/>
                      <a:gd name="T51" fmla="*/ 2147483646 h 443"/>
                      <a:gd name="T52" fmla="*/ 2147483646 w 335"/>
                      <a:gd name="T53" fmla="*/ 2147483646 h 443"/>
                      <a:gd name="T54" fmla="*/ 2147483646 w 335"/>
                      <a:gd name="T55" fmla="*/ 2147483646 h 443"/>
                      <a:gd name="T56" fmla="*/ 2147483646 w 335"/>
                      <a:gd name="T57" fmla="*/ 2147483646 h 443"/>
                      <a:gd name="T58" fmla="*/ 2147483646 w 335"/>
                      <a:gd name="T59" fmla="*/ 2147483646 h 443"/>
                      <a:gd name="T60" fmla="*/ 2147483646 w 335"/>
                      <a:gd name="T61" fmla="*/ 2147483646 h 443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335"/>
                      <a:gd name="T94" fmla="*/ 0 h 443"/>
                      <a:gd name="T95" fmla="*/ 335 w 335"/>
                      <a:gd name="T96" fmla="*/ 443 h 443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335" h="443">
                        <a:moveTo>
                          <a:pt x="40" y="403"/>
                        </a:moveTo>
                        <a:lnTo>
                          <a:pt x="40" y="403"/>
                        </a:lnTo>
                        <a:lnTo>
                          <a:pt x="40" y="40"/>
                        </a:lnTo>
                        <a:lnTo>
                          <a:pt x="152" y="40"/>
                        </a:lnTo>
                        <a:lnTo>
                          <a:pt x="152" y="159"/>
                        </a:lnTo>
                        <a:cubicBezTo>
                          <a:pt x="152" y="170"/>
                          <a:pt x="161" y="179"/>
                          <a:pt x="172" y="179"/>
                        </a:cubicBezTo>
                        <a:lnTo>
                          <a:pt x="295" y="179"/>
                        </a:lnTo>
                        <a:lnTo>
                          <a:pt x="295" y="403"/>
                        </a:lnTo>
                        <a:lnTo>
                          <a:pt x="40" y="403"/>
                        </a:lnTo>
                        <a:close/>
                        <a:moveTo>
                          <a:pt x="192" y="67"/>
                        </a:moveTo>
                        <a:lnTo>
                          <a:pt x="192" y="67"/>
                        </a:lnTo>
                        <a:lnTo>
                          <a:pt x="268" y="139"/>
                        </a:lnTo>
                        <a:lnTo>
                          <a:pt x="192" y="139"/>
                        </a:lnTo>
                        <a:lnTo>
                          <a:pt x="192" y="67"/>
                        </a:lnTo>
                        <a:close/>
                        <a:moveTo>
                          <a:pt x="186" y="6"/>
                        </a:moveTo>
                        <a:lnTo>
                          <a:pt x="186" y="6"/>
                        </a:lnTo>
                        <a:cubicBezTo>
                          <a:pt x="186" y="6"/>
                          <a:pt x="186" y="6"/>
                          <a:pt x="186" y="6"/>
                        </a:cubicBezTo>
                        <a:cubicBezTo>
                          <a:pt x="184" y="4"/>
                          <a:pt x="182" y="3"/>
                          <a:pt x="180" y="2"/>
                        </a:cubicBezTo>
                        <a:cubicBezTo>
                          <a:pt x="180" y="2"/>
                          <a:pt x="179" y="2"/>
                          <a:pt x="179" y="2"/>
                        </a:cubicBezTo>
                        <a:cubicBezTo>
                          <a:pt x="177" y="1"/>
                          <a:pt x="175" y="0"/>
                          <a:pt x="172" y="0"/>
                        </a:cubicBezTo>
                        <a:lnTo>
                          <a:pt x="20" y="0"/>
                        </a:lnTo>
                        <a:cubicBezTo>
                          <a:pt x="9" y="0"/>
                          <a:pt x="0" y="9"/>
                          <a:pt x="0" y="20"/>
                        </a:cubicBezTo>
                        <a:lnTo>
                          <a:pt x="0" y="423"/>
                        </a:lnTo>
                        <a:cubicBezTo>
                          <a:pt x="0" y="434"/>
                          <a:pt x="9" y="443"/>
                          <a:pt x="20" y="443"/>
                        </a:cubicBezTo>
                        <a:lnTo>
                          <a:pt x="315" y="443"/>
                        </a:lnTo>
                        <a:cubicBezTo>
                          <a:pt x="326" y="443"/>
                          <a:pt x="335" y="434"/>
                          <a:pt x="335" y="423"/>
                        </a:cubicBezTo>
                        <a:lnTo>
                          <a:pt x="335" y="156"/>
                        </a:lnTo>
                        <a:cubicBezTo>
                          <a:pt x="335" y="151"/>
                          <a:pt x="332" y="146"/>
                          <a:pt x="328" y="142"/>
                        </a:cubicBezTo>
                        <a:lnTo>
                          <a:pt x="186" y="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Freeform 52">
                    <a:extLst>
                      <a:ext uri="{FF2B5EF4-FFF2-40B4-BE49-F238E27FC236}">
                        <a16:creationId xmlns:a16="http://schemas.microsoft.com/office/drawing/2014/main" id="{486E45DF-3F8E-479E-88E3-8A468CE7C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799282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Freeform 53">
                    <a:extLst>
                      <a:ext uri="{FF2B5EF4-FFF2-40B4-BE49-F238E27FC236}">
                        <a16:creationId xmlns:a16="http://schemas.microsoft.com/office/drawing/2014/main" id="{8F097941-AB36-4137-A841-A2D626AE61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41851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" name="Freeform 54">
                    <a:extLst>
                      <a:ext uri="{FF2B5EF4-FFF2-40B4-BE49-F238E27FC236}">
                        <a16:creationId xmlns:a16="http://schemas.microsoft.com/office/drawing/2014/main" id="{EC96CBE7-CB62-4547-BC2E-8837E61208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20564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7"/>
                      <a:gd name="T2" fmla="*/ 0 w 142"/>
                      <a:gd name="T3" fmla="*/ 2147483646 h 27"/>
                      <a:gd name="T4" fmla="*/ 2147483646 w 142"/>
                      <a:gd name="T5" fmla="*/ 2147483646 h 27"/>
                      <a:gd name="T6" fmla="*/ 2147483646 w 142"/>
                      <a:gd name="T7" fmla="*/ 0 h 27"/>
                      <a:gd name="T8" fmla="*/ 0 w 142"/>
                      <a:gd name="T9" fmla="*/ 0 h 27"/>
                      <a:gd name="T10" fmla="*/ 0 w 142"/>
                      <a:gd name="T11" fmla="*/ 2147483646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7"/>
                      <a:gd name="T20" fmla="*/ 142 w 142"/>
                      <a:gd name="T21" fmla="*/ 27 h 2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142" y="27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E6E3DE0B-80CE-47FE-A900-CBC72F7ED07B}"/>
                    </a:ext>
                  </a:extLst>
                </p:cNvPr>
                <p:cNvGrpSpPr/>
                <p:nvPr/>
              </p:nvGrpSpPr>
              <p:grpSpPr>
                <a:xfrm>
                  <a:off x="9022760" y="2333452"/>
                  <a:ext cx="300914" cy="182730"/>
                  <a:chOff x="5804826" y="4689295"/>
                  <a:chExt cx="158901" cy="207553"/>
                </a:xfrm>
              </p:grpSpPr>
              <p:sp>
                <p:nvSpPr>
                  <p:cNvPr id="43" name="Freeform 51">
                    <a:extLst>
                      <a:ext uri="{FF2B5EF4-FFF2-40B4-BE49-F238E27FC236}">
                        <a16:creationId xmlns:a16="http://schemas.microsoft.com/office/drawing/2014/main" id="{2228BA0F-04BE-4721-8026-49A861E520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04826" y="4689295"/>
                    <a:ext cx="158901" cy="207553"/>
                  </a:xfrm>
                  <a:custGeom>
                    <a:avLst/>
                    <a:gdLst>
                      <a:gd name="T0" fmla="*/ 2147483646 w 335"/>
                      <a:gd name="T1" fmla="*/ 2147483646 h 443"/>
                      <a:gd name="T2" fmla="*/ 2147483646 w 335"/>
                      <a:gd name="T3" fmla="*/ 2147483646 h 443"/>
                      <a:gd name="T4" fmla="*/ 2147483646 w 335"/>
                      <a:gd name="T5" fmla="*/ 2147483646 h 443"/>
                      <a:gd name="T6" fmla="*/ 2147483646 w 335"/>
                      <a:gd name="T7" fmla="*/ 2147483646 h 443"/>
                      <a:gd name="T8" fmla="*/ 2147483646 w 335"/>
                      <a:gd name="T9" fmla="*/ 2147483646 h 443"/>
                      <a:gd name="T10" fmla="*/ 2147483646 w 335"/>
                      <a:gd name="T11" fmla="*/ 2147483646 h 443"/>
                      <a:gd name="T12" fmla="*/ 2147483646 w 335"/>
                      <a:gd name="T13" fmla="*/ 2147483646 h 443"/>
                      <a:gd name="T14" fmla="*/ 2147483646 w 335"/>
                      <a:gd name="T15" fmla="*/ 2147483646 h 443"/>
                      <a:gd name="T16" fmla="*/ 2147483646 w 335"/>
                      <a:gd name="T17" fmla="*/ 2147483646 h 443"/>
                      <a:gd name="T18" fmla="*/ 2147483646 w 335"/>
                      <a:gd name="T19" fmla="*/ 2147483646 h 443"/>
                      <a:gd name="T20" fmla="*/ 2147483646 w 335"/>
                      <a:gd name="T21" fmla="*/ 2147483646 h 443"/>
                      <a:gd name="T22" fmla="*/ 2147483646 w 335"/>
                      <a:gd name="T23" fmla="*/ 2147483646 h 443"/>
                      <a:gd name="T24" fmla="*/ 2147483646 w 335"/>
                      <a:gd name="T25" fmla="*/ 2147483646 h 443"/>
                      <a:gd name="T26" fmla="*/ 2147483646 w 335"/>
                      <a:gd name="T27" fmla="*/ 2147483646 h 443"/>
                      <a:gd name="T28" fmla="*/ 2147483646 w 335"/>
                      <a:gd name="T29" fmla="*/ 2147483646 h 443"/>
                      <a:gd name="T30" fmla="*/ 2147483646 w 335"/>
                      <a:gd name="T31" fmla="*/ 2147483646 h 443"/>
                      <a:gd name="T32" fmla="*/ 2147483646 w 335"/>
                      <a:gd name="T33" fmla="*/ 2147483646 h 443"/>
                      <a:gd name="T34" fmla="*/ 2147483646 w 335"/>
                      <a:gd name="T35" fmla="*/ 2147483646 h 443"/>
                      <a:gd name="T36" fmla="*/ 2147483646 w 335"/>
                      <a:gd name="T37" fmla="*/ 2147483646 h 443"/>
                      <a:gd name="T38" fmla="*/ 2147483646 w 335"/>
                      <a:gd name="T39" fmla="*/ 2147483646 h 443"/>
                      <a:gd name="T40" fmla="*/ 2147483646 w 335"/>
                      <a:gd name="T41" fmla="*/ 0 h 443"/>
                      <a:gd name="T42" fmla="*/ 2147483646 w 335"/>
                      <a:gd name="T43" fmla="*/ 0 h 443"/>
                      <a:gd name="T44" fmla="*/ 0 w 335"/>
                      <a:gd name="T45" fmla="*/ 2147483646 h 443"/>
                      <a:gd name="T46" fmla="*/ 0 w 335"/>
                      <a:gd name="T47" fmla="*/ 2147483646 h 443"/>
                      <a:gd name="T48" fmla="*/ 2147483646 w 335"/>
                      <a:gd name="T49" fmla="*/ 2147483646 h 443"/>
                      <a:gd name="T50" fmla="*/ 2147483646 w 335"/>
                      <a:gd name="T51" fmla="*/ 2147483646 h 443"/>
                      <a:gd name="T52" fmla="*/ 2147483646 w 335"/>
                      <a:gd name="T53" fmla="*/ 2147483646 h 443"/>
                      <a:gd name="T54" fmla="*/ 2147483646 w 335"/>
                      <a:gd name="T55" fmla="*/ 2147483646 h 443"/>
                      <a:gd name="T56" fmla="*/ 2147483646 w 335"/>
                      <a:gd name="T57" fmla="*/ 2147483646 h 443"/>
                      <a:gd name="T58" fmla="*/ 2147483646 w 335"/>
                      <a:gd name="T59" fmla="*/ 2147483646 h 443"/>
                      <a:gd name="T60" fmla="*/ 2147483646 w 335"/>
                      <a:gd name="T61" fmla="*/ 2147483646 h 443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335"/>
                      <a:gd name="T94" fmla="*/ 0 h 443"/>
                      <a:gd name="T95" fmla="*/ 335 w 335"/>
                      <a:gd name="T96" fmla="*/ 443 h 443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335" h="443">
                        <a:moveTo>
                          <a:pt x="40" y="403"/>
                        </a:moveTo>
                        <a:lnTo>
                          <a:pt x="40" y="403"/>
                        </a:lnTo>
                        <a:lnTo>
                          <a:pt x="40" y="40"/>
                        </a:lnTo>
                        <a:lnTo>
                          <a:pt x="152" y="40"/>
                        </a:lnTo>
                        <a:lnTo>
                          <a:pt x="152" y="159"/>
                        </a:lnTo>
                        <a:cubicBezTo>
                          <a:pt x="152" y="170"/>
                          <a:pt x="161" y="179"/>
                          <a:pt x="172" y="179"/>
                        </a:cubicBezTo>
                        <a:lnTo>
                          <a:pt x="295" y="179"/>
                        </a:lnTo>
                        <a:lnTo>
                          <a:pt x="295" y="403"/>
                        </a:lnTo>
                        <a:lnTo>
                          <a:pt x="40" y="403"/>
                        </a:lnTo>
                        <a:close/>
                        <a:moveTo>
                          <a:pt x="192" y="67"/>
                        </a:moveTo>
                        <a:lnTo>
                          <a:pt x="192" y="67"/>
                        </a:lnTo>
                        <a:lnTo>
                          <a:pt x="268" y="139"/>
                        </a:lnTo>
                        <a:lnTo>
                          <a:pt x="192" y="139"/>
                        </a:lnTo>
                        <a:lnTo>
                          <a:pt x="192" y="67"/>
                        </a:lnTo>
                        <a:close/>
                        <a:moveTo>
                          <a:pt x="186" y="6"/>
                        </a:moveTo>
                        <a:lnTo>
                          <a:pt x="186" y="6"/>
                        </a:lnTo>
                        <a:cubicBezTo>
                          <a:pt x="186" y="6"/>
                          <a:pt x="186" y="6"/>
                          <a:pt x="186" y="6"/>
                        </a:cubicBezTo>
                        <a:cubicBezTo>
                          <a:pt x="184" y="4"/>
                          <a:pt x="182" y="3"/>
                          <a:pt x="180" y="2"/>
                        </a:cubicBezTo>
                        <a:cubicBezTo>
                          <a:pt x="180" y="2"/>
                          <a:pt x="179" y="2"/>
                          <a:pt x="179" y="2"/>
                        </a:cubicBezTo>
                        <a:cubicBezTo>
                          <a:pt x="177" y="1"/>
                          <a:pt x="175" y="0"/>
                          <a:pt x="172" y="0"/>
                        </a:cubicBezTo>
                        <a:lnTo>
                          <a:pt x="20" y="0"/>
                        </a:lnTo>
                        <a:cubicBezTo>
                          <a:pt x="9" y="0"/>
                          <a:pt x="0" y="9"/>
                          <a:pt x="0" y="20"/>
                        </a:cubicBezTo>
                        <a:lnTo>
                          <a:pt x="0" y="423"/>
                        </a:lnTo>
                        <a:cubicBezTo>
                          <a:pt x="0" y="434"/>
                          <a:pt x="9" y="443"/>
                          <a:pt x="20" y="443"/>
                        </a:cubicBezTo>
                        <a:lnTo>
                          <a:pt x="315" y="443"/>
                        </a:lnTo>
                        <a:cubicBezTo>
                          <a:pt x="326" y="443"/>
                          <a:pt x="335" y="434"/>
                          <a:pt x="335" y="423"/>
                        </a:cubicBezTo>
                        <a:lnTo>
                          <a:pt x="335" y="156"/>
                        </a:lnTo>
                        <a:cubicBezTo>
                          <a:pt x="335" y="151"/>
                          <a:pt x="332" y="146"/>
                          <a:pt x="328" y="142"/>
                        </a:cubicBezTo>
                        <a:lnTo>
                          <a:pt x="186" y="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Freeform 52">
                    <a:extLst>
                      <a:ext uri="{FF2B5EF4-FFF2-40B4-BE49-F238E27FC236}">
                        <a16:creationId xmlns:a16="http://schemas.microsoft.com/office/drawing/2014/main" id="{DA12AF8D-1894-4102-BF35-20F914D27C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799282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Freeform 53">
                    <a:extLst>
                      <a:ext uri="{FF2B5EF4-FFF2-40B4-BE49-F238E27FC236}">
                        <a16:creationId xmlns:a16="http://schemas.microsoft.com/office/drawing/2014/main" id="{CD2566D4-8A01-4C9D-8627-7BEEF1140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41851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6"/>
                      <a:gd name="T2" fmla="*/ 0 w 142"/>
                      <a:gd name="T3" fmla="*/ 2147483646 h 26"/>
                      <a:gd name="T4" fmla="*/ 2147483646 w 142"/>
                      <a:gd name="T5" fmla="*/ 2147483646 h 26"/>
                      <a:gd name="T6" fmla="*/ 2147483646 w 142"/>
                      <a:gd name="T7" fmla="*/ 0 h 26"/>
                      <a:gd name="T8" fmla="*/ 0 w 142"/>
                      <a:gd name="T9" fmla="*/ 0 h 26"/>
                      <a:gd name="T10" fmla="*/ 0 w 142"/>
                      <a:gd name="T11" fmla="*/ 2147483646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6"/>
                      <a:gd name="T20" fmla="*/ 142 w 142"/>
                      <a:gd name="T21" fmla="*/ 26 h 2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6">
                        <a:moveTo>
                          <a:pt x="0" y="26"/>
                        </a:moveTo>
                        <a:lnTo>
                          <a:pt x="0" y="26"/>
                        </a:lnTo>
                        <a:lnTo>
                          <a:pt x="142" y="26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Freeform 54">
                    <a:extLst>
                      <a:ext uri="{FF2B5EF4-FFF2-40B4-BE49-F238E27FC236}">
                        <a16:creationId xmlns:a16="http://schemas.microsoft.com/office/drawing/2014/main" id="{896D277F-2557-4B95-9032-33F65E08E0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42318" y="4820564"/>
                    <a:ext cx="67845" cy="12418"/>
                  </a:xfrm>
                  <a:custGeom>
                    <a:avLst/>
                    <a:gdLst>
                      <a:gd name="T0" fmla="*/ 0 w 142"/>
                      <a:gd name="T1" fmla="*/ 2147483646 h 27"/>
                      <a:gd name="T2" fmla="*/ 0 w 142"/>
                      <a:gd name="T3" fmla="*/ 2147483646 h 27"/>
                      <a:gd name="T4" fmla="*/ 2147483646 w 142"/>
                      <a:gd name="T5" fmla="*/ 2147483646 h 27"/>
                      <a:gd name="T6" fmla="*/ 2147483646 w 142"/>
                      <a:gd name="T7" fmla="*/ 0 h 27"/>
                      <a:gd name="T8" fmla="*/ 0 w 142"/>
                      <a:gd name="T9" fmla="*/ 0 h 27"/>
                      <a:gd name="T10" fmla="*/ 0 w 142"/>
                      <a:gd name="T11" fmla="*/ 2147483646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2"/>
                      <a:gd name="T19" fmla="*/ 0 h 27"/>
                      <a:gd name="T20" fmla="*/ 142 w 142"/>
                      <a:gd name="T21" fmla="*/ 27 h 2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2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142" y="27"/>
                        </a:lnTo>
                        <a:lnTo>
                          <a:pt x="142" y="0"/>
                        </a:lnTo>
                        <a:lnTo>
                          <a:pt x="0" y="0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474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defTabSz="91403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95D2379B-A9BB-4BFA-B8EE-7206B3F56FD1}"/>
                    </a:ext>
                  </a:extLst>
                </p:cNvPr>
                <p:cNvCxnSpPr>
                  <a:stCxn id="27" idx="2"/>
                </p:cNvCxnSpPr>
                <p:nvPr/>
              </p:nvCxnSpPr>
              <p:spPr>
                <a:xfrm flipH="1">
                  <a:off x="9159333" y="1729184"/>
                  <a:ext cx="593429" cy="19867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9623093-6732-4C6D-B4BE-CF3B0F4174C8}"/>
                    </a:ext>
                  </a:extLst>
                </p:cNvPr>
                <p:cNvCxnSpPr>
                  <a:stCxn id="27" idx="2"/>
                </p:cNvCxnSpPr>
                <p:nvPr/>
              </p:nvCxnSpPr>
              <p:spPr>
                <a:xfrm>
                  <a:off x="9752762" y="1729184"/>
                  <a:ext cx="730290" cy="19867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74E4368-C1D9-4CD7-81AC-8F7FB2F2CF50}"/>
                    </a:ext>
                  </a:extLst>
                </p:cNvPr>
                <p:cNvCxnSpPr>
                  <a:stCxn id="29" idx="2"/>
                </p:cNvCxnSpPr>
                <p:nvPr/>
              </p:nvCxnSpPr>
              <p:spPr>
                <a:xfrm flipH="1">
                  <a:off x="10280772" y="2245401"/>
                  <a:ext cx="270504" cy="9910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156C166D-1578-4BD7-9ADA-4FDA18C5E0DF}"/>
                    </a:ext>
                  </a:extLst>
                </p:cNvPr>
                <p:cNvCxnSpPr>
                  <a:stCxn id="29" idx="2"/>
                </p:cNvCxnSpPr>
                <p:nvPr/>
              </p:nvCxnSpPr>
              <p:spPr>
                <a:xfrm>
                  <a:off x="10551277" y="2245401"/>
                  <a:ext cx="244976" cy="9396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8512ED1-7A54-4378-93DD-CEB05EF0B792}"/>
                    </a:ext>
                  </a:extLst>
                </p:cNvPr>
                <p:cNvSpPr/>
                <p:nvPr/>
              </p:nvSpPr>
              <p:spPr>
                <a:xfrm>
                  <a:off x="10038131" y="2538045"/>
                  <a:ext cx="597403" cy="117579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File2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78D4DFB-F3B7-42CB-86F7-F32C30ABE08E}"/>
                    </a:ext>
                  </a:extLst>
                </p:cNvPr>
                <p:cNvSpPr/>
                <p:nvPr/>
              </p:nvSpPr>
              <p:spPr>
                <a:xfrm>
                  <a:off x="10601233" y="2538045"/>
                  <a:ext cx="597403" cy="117579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File1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CFB5392-96F4-4357-9EF9-F4D4CC6CB69A}"/>
                    </a:ext>
                  </a:extLst>
                </p:cNvPr>
                <p:cNvSpPr/>
                <p:nvPr/>
              </p:nvSpPr>
              <p:spPr>
                <a:xfrm>
                  <a:off x="8854145" y="2538045"/>
                  <a:ext cx="597403" cy="117579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 defTabSz="914034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ker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File3</a:t>
                  </a:r>
                  <a:endParaRPr lang="zh-CN" altLang="en-US" sz="105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18CD1B9C-643F-411F-9DD7-630DD97DE734}"/>
                    </a:ext>
                  </a:extLst>
                </p:cNvPr>
                <p:cNvCxnSpPr>
                  <a:stCxn id="31" idx="2"/>
                </p:cNvCxnSpPr>
                <p:nvPr/>
              </p:nvCxnSpPr>
              <p:spPr>
                <a:xfrm flipH="1">
                  <a:off x="9139446" y="2237033"/>
                  <a:ext cx="3537" cy="5717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107" name="组合 106"/>
          <p:cNvGrpSpPr/>
          <p:nvPr/>
        </p:nvGrpSpPr>
        <p:grpSpPr>
          <a:xfrm>
            <a:off x="7149458" y="1134753"/>
            <a:ext cx="3485418" cy="3293877"/>
            <a:chOff x="7214715" y="1024573"/>
            <a:chExt cx="3486779" cy="357119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2222269-11BC-4C7B-BBAF-1BEFB09310D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214715" y="1909187"/>
              <a:ext cx="3486779" cy="1562261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3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4E441DD-71CD-4900-BBBF-D4B4ADFD1B66}"/>
                </a:ext>
              </a:extLst>
            </p:cNvPr>
            <p:cNvSpPr/>
            <p:nvPr/>
          </p:nvSpPr>
          <p:spPr>
            <a:xfrm>
              <a:off x="7218545" y="1893331"/>
              <a:ext cx="82586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1000" b="1" kern="0" dirty="0">
                  <a:solidFill>
                    <a:srgbClr val="2121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存储服务器</a:t>
              </a:r>
              <a:endParaRPr lang="zh-CN" altLang="en-US" sz="1000" b="1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924B132-EF88-434A-AB09-5516226216BD}"/>
                </a:ext>
              </a:extLst>
            </p:cNvPr>
            <p:cNvSpPr txBox="1"/>
            <p:nvPr/>
          </p:nvSpPr>
          <p:spPr>
            <a:xfrm>
              <a:off x="8587400" y="2294942"/>
              <a:ext cx="745161" cy="266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599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分级</a:t>
              </a:r>
            </a:p>
          </p:txBody>
        </p:sp>
        <p:sp>
          <p:nvSpPr>
            <p:cNvPr id="93" name="左右箭头 1">
              <a:extLst>
                <a:ext uri="{FF2B5EF4-FFF2-40B4-BE49-F238E27FC236}">
                  <a16:creationId xmlns:a16="http://schemas.microsoft.com/office/drawing/2014/main" id="{3C069AC4-AF0C-42CA-A607-443CBEDDE7D7}"/>
                </a:ext>
              </a:extLst>
            </p:cNvPr>
            <p:cNvSpPr/>
            <p:nvPr/>
          </p:nvSpPr>
          <p:spPr>
            <a:xfrm>
              <a:off x="8608226" y="2527516"/>
              <a:ext cx="703508" cy="266278"/>
            </a:xfrm>
            <a:prstGeom prst="left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2399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5734C208-C991-40DB-93D8-EE4E37DEA37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442688" y="2371290"/>
              <a:ext cx="881840" cy="479461"/>
            </a:xfrm>
            <a:prstGeom prst="rect">
              <a:avLst/>
            </a:prstGeom>
          </p:spPr>
        </p:pic>
        <p:pic>
          <p:nvPicPr>
            <p:cNvPr id="95" name="Picture 3">
              <a:extLst>
                <a:ext uri="{FF2B5EF4-FFF2-40B4-BE49-F238E27FC236}">
                  <a16:creationId xmlns:a16="http://schemas.microsoft.com/office/drawing/2014/main" id="{647AA840-74D9-45AD-B8FA-CDA1F0320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584845" y="2469023"/>
              <a:ext cx="915657" cy="3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云形 95"/>
            <p:cNvSpPr/>
            <p:nvPr/>
          </p:nvSpPr>
          <p:spPr>
            <a:xfrm>
              <a:off x="7988440" y="1024573"/>
              <a:ext cx="1758461" cy="542970"/>
            </a:xfrm>
            <a:prstGeom prst="clou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  <p:sp>
          <p:nvSpPr>
            <p:cNvPr id="97" name="云形 96"/>
            <p:cNvSpPr/>
            <p:nvPr/>
          </p:nvSpPr>
          <p:spPr>
            <a:xfrm>
              <a:off x="7988440" y="4052793"/>
              <a:ext cx="1758461" cy="542970"/>
            </a:xfrm>
            <a:prstGeom prst="clou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cxnSp>
          <p:nvCxnSpPr>
            <p:cNvPr id="99" name="直接连接符 98"/>
            <p:cNvCxnSpPr>
              <a:stCxn id="96" idx="1"/>
              <a:endCxn id="95" idx="0"/>
            </p:cNvCxnSpPr>
            <p:nvPr/>
          </p:nvCxnSpPr>
          <p:spPr>
            <a:xfrm>
              <a:off x="8867671" y="1566965"/>
              <a:ext cx="1175003" cy="902058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94" idx="2"/>
              <a:endCxn id="97" idx="3"/>
            </p:cNvCxnSpPr>
            <p:nvPr/>
          </p:nvCxnSpPr>
          <p:spPr>
            <a:xfrm>
              <a:off x="7883608" y="2850751"/>
              <a:ext cx="984063" cy="123308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95" idx="2"/>
              <a:endCxn id="97" idx="3"/>
            </p:cNvCxnSpPr>
            <p:nvPr/>
          </p:nvCxnSpPr>
          <p:spPr>
            <a:xfrm flipH="1">
              <a:off x="8867671" y="2788900"/>
              <a:ext cx="1175003" cy="1294938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/>
            <p:cNvSpPr txBox="1"/>
            <p:nvPr/>
          </p:nvSpPr>
          <p:spPr>
            <a:xfrm>
              <a:off x="9192597" y="1641754"/>
              <a:ext cx="1488800" cy="2001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标准协议：</a:t>
              </a: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NFS/S3</a:t>
              </a:r>
              <a:endPara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8251265" y="3672537"/>
              <a:ext cx="1488800" cy="20013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并行客户端：</a:t>
              </a: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DPC</a:t>
              </a:r>
              <a:endPara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B26F7C9C-BEE9-4088-A8C0-9C363EFB8D81}"/>
                </a:ext>
              </a:extLst>
            </p:cNvPr>
            <p:cNvSpPr txBox="1"/>
            <p:nvPr/>
          </p:nvSpPr>
          <p:spPr>
            <a:xfrm>
              <a:off x="7389317" y="2943336"/>
              <a:ext cx="983129" cy="17511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668">
                <a:defRPr/>
              </a:pPr>
              <a:r>
                <a:rPr kumimoji="1" lang="zh-CN" altLang="en-US" sz="105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全闪存储</a:t>
              </a:r>
              <a:endParaRPr kumimoji="1" lang="en-US" altLang="zh-CN" sz="105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879FE75-C8C1-4C62-A2D9-D96F84026CB3}"/>
                </a:ext>
              </a:extLst>
            </p:cNvPr>
            <p:cNvSpPr txBox="1"/>
            <p:nvPr/>
          </p:nvSpPr>
          <p:spPr>
            <a:xfrm>
              <a:off x="9590073" y="2922772"/>
              <a:ext cx="905201" cy="17511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05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混闪存储</a:t>
              </a:r>
              <a:endParaRPr kumimoji="1" lang="en-US" altLang="zh-CN" sz="105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06" name="表格 105"/>
          <p:cNvGraphicFramePr>
            <a:graphicFrameLocks noGrp="1"/>
          </p:cNvGraphicFramePr>
          <p:nvPr/>
        </p:nvGraphicFramePr>
        <p:xfrm>
          <a:off x="6865753" y="4651345"/>
          <a:ext cx="4356257" cy="15114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9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使用描述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原始数据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归集到存储，通过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立即进行数据清洗操作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训练集数据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上传的训练集，或者通过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清洗完成的训练集，立即通过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DPC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生成模型</a:t>
                      </a:r>
                    </a:p>
                  </a:txBody>
                  <a:tcPr marL="91404" marR="91404" marT="45702" marB="457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DPC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训练生成的模型，通过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可以快速发布出去，或通过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导出</a:t>
                      </a:r>
                    </a:p>
                  </a:txBody>
                  <a:tcPr marL="91404" marR="91404" marT="45702" marB="4570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" name="圆角矩形 107"/>
          <p:cNvSpPr/>
          <p:nvPr/>
        </p:nvSpPr>
        <p:spPr>
          <a:xfrm>
            <a:off x="625610" y="968069"/>
            <a:ext cx="5815251" cy="5361261"/>
          </a:xfrm>
          <a:prstGeom prst="roundRect">
            <a:avLst>
              <a:gd name="adj" fmla="val 2501"/>
            </a:avLst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6553040" y="968067"/>
            <a:ext cx="4860011" cy="5361262"/>
          </a:xfrm>
          <a:prstGeom prst="roundRect">
            <a:avLst>
              <a:gd name="adj" fmla="val 2501"/>
            </a:avLst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052FE42-7E2A-4FA9-A007-C83547BD0FAA}"/>
              </a:ext>
            </a:extLst>
          </p:cNvPr>
          <p:cNvSpPr txBox="1"/>
          <p:nvPr/>
        </p:nvSpPr>
        <p:spPr>
          <a:xfrm>
            <a:off x="8543405" y="2783601"/>
            <a:ext cx="737937" cy="43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统一命名空间</a:t>
            </a:r>
          </a:p>
        </p:txBody>
      </p:sp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BD323BE3-B81B-4160-957C-99D5C2B077FB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6ABA13AD-9C35-4A55-BA20-147A5B4EF9FD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99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77011" y="1244179"/>
          <a:ext cx="5293638" cy="4980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0006">
                <a:tc>
                  <a:txBody>
                    <a:bodyPr/>
                    <a:lstStyle/>
                    <a:p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数据归集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数据预处理</a:t>
                      </a:r>
                    </a:p>
                  </a:txBody>
                  <a:tcPr marL="0" marR="0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模型训练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模型发布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模型推理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二次训练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006">
                <a:tc>
                  <a:txBody>
                    <a:bodyPr/>
                    <a:lstStyle/>
                    <a:p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</a:t>
                      </a:r>
                    </a:p>
                  </a:txBody>
                  <a:tcPr marL="35986" marR="35986" marT="45702" marB="4570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副标题 1">
            <a:extLst>
              <a:ext uri="{FF2B5EF4-FFF2-40B4-BE49-F238E27FC236}">
                <a16:creationId xmlns:a16="http://schemas.microsoft.com/office/drawing/2014/main" id="{F85E6882-2C89-44AE-B819-74741385F52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6955" y="431429"/>
            <a:ext cx="11368087" cy="46831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高性能存储：两层分级架构，基于策略配置数据在热冷池间智能流动，上层业务无感知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11548" y="902418"/>
            <a:ext cx="5522651" cy="5422156"/>
            <a:chOff x="6111552" y="901431"/>
            <a:chExt cx="5524808" cy="5424274"/>
          </a:xfrm>
        </p:grpSpPr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F3662C11-287D-4790-9169-0FD562B9FF84}"/>
                </a:ext>
              </a:extLst>
            </p:cNvPr>
            <p:cNvSpPr/>
            <p:nvPr/>
          </p:nvSpPr>
          <p:spPr>
            <a:xfrm>
              <a:off x="6111552" y="1343725"/>
              <a:ext cx="5524808" cy="4981980"/>
            </a:xfrm>
            <a:prstGeom prst="rect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62000">
                  <a:srgbClr val="666666">
                    <a:alpha val="4000"/>
                  </a:srgbClr>
                </a:gs>
                <a:gs pos="25000">
                  <a:srgbClr val="666666">
                    <a:alpha val="6000"/>
                  </a:srgbClr>
                </a:gs>
              </a:gsLst>
              <a:lin ang="2700000" scaled="1"/>
              <a:tileRect/>
            </a:gradFill>
            <a:ln w="5080" cap="flat" cmpd="sng" algn="ctr">
              <a:gradFill flip="none" rotWithShape="1">
                <a:gsLst>
                  <a:gs pos="49000">
                    <a:srgbClr val="666666">
                      <a:alpha val="4000"/>
                    </a:srgbClr>
                  </a:gs>
                  <a:gs pos="100000">
                    <a:srgbClr val="666666">
                      <a:alpha val="30000"/>
                    </a:srgbClr>
                  </a:gs>
                  <a:gs pos="0">
                    <a:srgbClr val="666666">
                      <a:alpha val="30000"/>
                    </a:srgb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24427">
                <a:defRPr/>
              </a:pPr>
              <a:endParaRPr lang="zh-CN" altLang="en-US" sz="1864" kern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6201038" y="1387393"/>
              <a:ext cx="5271924" cy="3623349"/>
              <a:chOff x="5984860" y="1170324"/>
              <a:chExt cx="5803155" cy="3623349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CE7337C-ABD3-4125-9CB2-DD69FDA86152}"/>
                  </a:ext>
                </a:extLst>
              </p:cNvPr>
              <p:cNvSpPr/>
              <p:nvPr/>
            </p:nvSpPr>
            <p:spPr bwMode="auto">
              <a:xfrm>
                <a:off x="6559537" y="2495256"/>
                <a:ext cx="5218139" cy="2298417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  <a:ln w="3175" cap="flat" cmpd="sng" algn="ctr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t" anchorCtr="1"/>
              <a:lstStyle/>
              <a:p>
                <a:pPr algn="ctr" defTabSz="914034">
                  <a:lnSpc>
                    <a:spcPct val="150000"/>
                  </a:lnSpc>
                  <a:defRPr/>
                </a:pP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12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放置策略、迁移策略、删除策略</a:t>
                </a: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grpSp>
            <p:nvGrpSpPr>
              <p:cNvPr id="194" name="组合 193"/>
              <p:cNvGrpSpPr/>
              <p:nvPr/>
            </p:nvGrpSpPr>
            <p:grpSpPr>
              <a:xfrm>
                <a:off x="9650376" y="2927349"/>
                <a:ext cx="1604228" cy="1267579"/>
                <a:chOff x="8303492" y="4554675"/>
                <a:chExt cx="1604228" cy="1267579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F237C88-73A8-4588-A2F4-D7532D84FFB9}"/>
                    </a:ext>
                  </a:extLst>
                </p:cNvPr>
                <p:cNvSpPr/>
                <p:nvPr/>
              </p:nvSpPr>
              <p:spPr>
                <a:xfrm flipV="1">
                  <a:off x="8303492" y="4554675"/>
                  <a:ext cx="1604228" cy="126757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 cap="flat" cmpd="sng" algn="ctr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 anchorCtr="1"/>
                <a:lstStyle/>
                <a:p>
                  <a:pPr algn="ctr" defTabSz="914034">
                    <a:defRPr/>
                  </a:pPr>
                  <a:endParaRPr lang="zh-CN" altLang="en-US" sz="10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5093966-4C2E-4ACD-877A-1BAD3E5E8081}"/>
                    </a:ext>
                  </a:extLst>
                </p:cNvPr>
                <p:cNvSpPr txBox="1"/>
                <p:nvPr/>
              </p:nvSpPr>
              <p:spPr>
                <a:xfrm>
                  <a:off x="8599402" y="5531246"/>
                  <a:ext cx="9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均衡型节点</a:t>
                  </a:r>
                </a:p>
              </p:txBody>
            </p:sp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E07737EA-2655-4512-BDE8-3B96782325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6878" y="4923814"/>
                  <a:ext cx="1177457" cy="558937"/>
                </a:xfrm>
                <a:prstGeom prst="rect">
                  <a:avLst/>
                </a:prstGeom>
              </p:spPr>
            </p:pic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9B0C7A5-93E9-4C82-99A5-1012A69BF67B}"/>
                    </a:ext>
                  </a:extLst>
                </p:cNvPr>
                <p:cNvSpPr txBox="1"/>
                <p:nvPr/>
              </p:nvSpPr>
              <p:spPr>
                <a:xfrm>
                  <a:off x="8962470" y="4618882"/>
                  <a:ext cx="28627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温</a:t>
                  </a: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727102EB-3861-4075-8A51-FF57CBE673BD}"/>
                    </a:ext>
                  </a:extLst>
                </p:cNvPr>
                <p:cNvSpPr txBox="1"/>
                <p:nvPr/>
              </p:nvSpPr>
              <p:spPr>
                <a:xfrm>
                  <a:off x="8353180" y="4901839"/>
                  <a:ext cx="214456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大容量池</a:t>
                  </a:r>
                </a:p>
              </p:txBody>
            </p:sp>
          </p:grpSp>
          <p:sp>
            <p:nvSpPr>
              <p:cNvPr id="46" name="圆角矩形​​ 34">
                <a:extLst>
                  <a:ext uri="{FF2B5EF4-FFF2-40B4-BE49-F238E27FC236}">
                    <a16:creationId xmlns:a16="http://schemas.microsoft.com/office/drawing/2014/main" id="{06FC4F55-60A0-4763-8B3F-080055FF0DE2}"/>
                  </a:ext>
                </a:extLst>
              </p:cNvPr>
              <p:cNvSpPr/>
              <p:nvPr/>
            </p:nvSpPr>
            <p:spPr>
              <a:xfrm>
                <a:off x="9757500" y="1936435"/>
                <a:ext cx="2030515" cy="354929"/>
              </a:xfrm>
              <a:prstGeom prst="roundRect">
                <a:avLst>
                  <a:gd name="adj" fmla="val 8586"/>
                </a:avLst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dash"/>
              </a:ln>
              <a:effectLst/>
            </p:spPr>
            <p:txBody>
              <a:bodyPr lIns="60365" tIns="30183" rIns="60365" bIns="30183" anchor="ctr"/>
              <a:lstStyle/>
              <a:p>
                <a:pPr algn="ctr" defTabSz="822220"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31">
                <a:extLst>
                  <a:ext uri="{FF2B5EF4-FFF2-40B4-BE49-F238E27FC236}">
                    <a16:creationId xmlns:a16="http://schemas.microsoft.com/office/drawing/2014/main" id="{343CD461-B9DF-4C34-BD68-419D8ADF1590}"/>
                  </a:ext>
                </a:extLst>
              </p:cNvPr>
              <p:cNvSpPr/>
              <p:nvPr/>
            </p:nvSpPr>
            <p:spPr>
              <a:xfrm>
                <a:off x="5984860" y="1274664"/>
                <a:ext cx="473038" cy="291492"/>
              </a:xfrm>
              <a:prstGeom prst="rect">
                <a:avLst/>
              </a:prstGeom>
            </p:spPr>
            <p:txBody>
              <a:bodyPr wrap="none" lIns="60365" tIns="30183" rIns="60365" bIns="30183">
                <a:spAutoFit/>
              </a:bodyPr>
              <a:lstStyle/>
              <a:p>
                <a:pPr marL="198077" indent="-198077" algn="ctr" defTabSz="529252" eaLnBrk="0" hangingPunct="0">
                  <a:lnSpc>
                    <a:spcPct val="140000"/>
                  </a:lnSpc>
                  <a:defRPr/>
                </a:pPr>
                <a:r>
                  <a:rPr lang="zh-CN" altLang="en-US" sz="12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</a:t>
                </a:r>
                <a:endPara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上下箭头 35">
                <a:extLst>
                  <a:ext uri="{FF2B5EF4-FFF2-40B4-BE49-F238E27FC236}">
                    <a16:creationId xmlns:a16="http://schemas.microsoft.com/office/drawing/2014/main" id="{BEBBF47A-258F-428D-B8C1-56C6B62685B5}"/>
                  </a:ext>
                </a:extLst>
              </p:cNvPr>
              <p:cNvSpPr/>
              <p:nvPr/>
            </p:nvSpPr>
            <p:spPr bwMode="auto">
              <a:xfrm>
                <a:off x="6907683" y="1695507"/>
                <a:ext cx="125226" cy="783948"/>
              </a:xfrm>
              <a:prstGeom prst="upDownArrow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>
                <a:solidFill>
                  <a:srgbClr val="30B5C5">
                    <a:lumMod val="20000"/>
                    <a:lumOff val="8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上下箭头 37">
                <a:extLst>
                  <a:ext uri="{FF2B5EF4-FFF2-40B4-BE49-F238E27FC236}">
                    <a16:creationId xmlns:a16="http://schemas.microsoft.com/office/drawing/2014/main" id="{EAFCB28A-7994-40B2-9BC4-2F38D60BA71E}"/>
                  </a:ext>
                </a:extLst>
              </p:cNvPr>
              <p:cNvSpPr/>
              <p:nvPr/>
            </p:nvSpPr>
            <p:spPr bwMode="auto">
              <a:xfrm>
                <a:off x="8076612" y="1695507"/>
                <a:ext cx="125226" cy="783948"/>
              </a:xfrm>
              <a:prstGeom prst="upDownArrow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>
                <a:solidFill>
                  <a:srgbClr val="30B5C5">
                    <a:lumMod val="20000"/>
                    <a:lumOff val="8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上下箭头 38">
                <a:extLst>
                  <a:ext uri="{FF2B5EF4-FFF2-40B4-BE49-F238E27FC236}">
                    <a16:creationId xmlns:a16="http://schemas.microsoft.com/office/drawing/2014/main" id="{361ECBF5-9B13-4FBC-B6B7-D68ACA1C9287}"/>
                  </a:ext>
                </a:extLst>
              </p:cNvPr>
              <p:cNvSpPr/>
              <p:nvPr/>
            </p:nvSpPr>
            <p:spPr bwMode="auto">
              <a:xfrm>
                <a:off x="10165194" y="1708386"/>
                <a:ext cx="104596" cy="219742"/>
              </a:xfrm>
              <a:prstGeom prst="upDownArrow">
                <a:avLst/>
              </a:prstGeom>
              <a:solidFill>
                <a:srgbClr val="30B5C5">
                  <a:lumMod val="40000"/>
                  <a:lumOff val="60000"/>
                </a:srgbClr>
              </a:solidFill>
              <a:ln>
                <a:solidFill>
                  <a:srgbClr val="30B5C5">
                    <a:lumMod val="40000"/>
                    <a:lumOff val="6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矩形 108">
                <a:extLst>
                  <a:ext uri="{FF2B5EF4-FFF2-40B4-BE49-F238E27FC236}">
                    <a16:creationId xmlns:a16="http://schemas.microsoft.com/office/drawing/2014/main" id="{80780B7E-2B5B-4A87-BD93-607B7DAD1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0397" y="1954119"/>
                <a:ext cx="363537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NFS</a:t>
                </a:r>
              </a:p>
            </p:txBody>
          </p:sp>
          <p:sp>
            <p:nvSpPr>
              <p:cNvPr id="54" name="上下箭头 41">
                <a:extLst>
                  <a:ext uri="{FF2B5EF4-FFF2-40B4-BE49-F238E27FC236}">
                    <a16:creationId xmlns:a16="http://schemas.microsoft.com/office/drawing/2014/main" id="{FE39FDCF-44AE-4147-84B4-1E6E8F8EA0D5}"/>
                  </a:ext>
                </a:extLst>
              </p:cNvPr>
              <p:cNvSpPr/>
              <p:nvPr/>
            </p:nvSpPr>
            <p:spPr bwMode="auto">
              <a:xfrm>
                <a:off x="11091294" y="1708385"/>
                <a:ext cx="102583" cy="213647"/>
              </a:xfrm>
              <a:prstGeom prst="upDownArrow">
                <a:avLst/>
              </a:prstGeom>
              <a:solidFill>
                <a:srgbClr val="30B5C5">
                  <a:lumMod val="40000"/>
                  <a:lumOff val="60000"/>
                </a:srgbClr>
              </a:solidFill>
              <a:ln>
                <a:solidFill>
                  <a:srgbClr val="30B5C5">
                    <a:lumMod val="40000"/>
                    <a:lumOff val="6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108">
                <a:extLst>
                  <a:ext uri="{FF2B5EF4-FFF2-40B4-BE49-F238E27FC236}">
                    <a16:creationId xmlns:a16="http://schemas.microsoft.com/office/drawing/2014/main" id="{EF05BEDE-347C-49DB-9532-9E8BA2ABA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9790" y="1692955"/>
                <a:ext cx="424408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Posix</a:t>
                </a:r>
              </a:p>
            </p:txBody>
          </p:sp>
          <p:sp>
            <p:nvSpPr>
              <p:cNvPr id="56" name="矩形 108">
                <a:extLst>
                  <a:ext uri="{FF2B5EF4-FFF2-40B4-BE49-F238E27FC236}">
                    <a16:creationId xmlns:a16="http://schemas.microsoft.com/office/drawing/2014/main" id="{D31B7C19-08A5-4D2D-864A-AB965536B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31309" y="1694143"/>
                <a:ext cx="546366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MPI-IO</a:t>
                </a:r>
              </a:p>
            </p:txBody>
          </p:sp>
          <p:sp>
            <p:nvSpPr>
              <p:cNvPr id="57" name="矩形 55">
                <a:extLst>
                  <a:ext uri="{FF2B5EF4-FFF2-40B4-BE49-F238E27FC236}">
                    <a16:creationId xmlns:a16="http://schemas.microsoft.com/office/drawing/2014/main" id="{0DB0B467-3D91-46E2-BAC1-2838AFCFDC4B}"/>
                  </a:ext>
                </a:extLst>
              </p:cNvPr>
              <p:cNvSpPr/>
              <p:nvPr/>
            </p:nvSpPr>
            <p:spPr bwMode="auto">
              <a:xfrm>
                <a:off x="6652471" y="1295632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数据导入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6">
                <a:extLst>
                  <a:ext uri="{FF2B5EF4-FFF2-40B4-BE49-F238E27FC236}">
                    <a16:creationId xmlns:a16="http://schemas.microsoft.com/office/drawing/2014/main" id="{EA366696-67EC-4DD3-AA93-171FA7C0BC86}"/>
                  </a:ext>
                </a:extLst>
              </p:cNvPr>
              <p:cNvSpPr/>
              <p:nvPr/>
            </p:nvSpPr>
            <p:spPr bwMode="auto">
              <a:xfrm>
                <a:off x="7694573" y="1295632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2744" rIns="0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矩形 57">
                <a:extLst>
                  <a:ext uri="{FF2B5EF4-FFF2-40B4-BE49-F238E27FC236}">
                    <a16:creationId xmlns:a16="http://schemas.microsoft.com/office/drawing/2014/main" id="{8B437549-8711-48B8-A6D3-CD8173B40DC3}"/>
                  </a:ext>
                </a:extLst>
              </p:cNvPr>
              <p:cNvSpPr/>
              <p:nvPr/>
            </p:nvSpPr>
            <p:spPr bwMode="auto">
              <a:xfrm>
                <a:off x="8736675" y="1295632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8">
                <a:extLst>
                  <a:ext uri="{FF2B5EF4-FFF2-40B4-BE49-F238E27FC236}">
                    <a16:creationId xmlns:a16="http://schemas.microsoft.com/office/drawing/2014/main" id="{72645CE9-5DBE-4141-9CB7-1172B636FC75}"/>
                  </a:ext>
                </a:extLst>
              </p:cNvPr>
              <p:cNvSpPr/>
              <p:nvPr/>
            </p:nvSpPr>
            <p:spPr bwMode="auto">
              <a:xfrm>
                <a:off x="9778777" y="1311609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模型评估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E5CDD2C-BF32-440C-98BC-ABEA98A522A0}"/>
                  </a:ext>
                </a:extLst>
              </p:cNvPr>
              <p:cNvSpPr/>
              <p:nvPr/>
            </p:nvSpPr>
            <p:spPr bwMode="auto">
              <a:xfrm>
                <a:off x="10820878" y="1303328"/>
                <a:ext cx="751360" cy="26077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5967" tIns="52744" rIns="35967" bIns="52744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67849">
                  <a:defRPr/>
                </a:pPr>
                <a:r>
                  <a:rPr lang="zh-CN" altLang="en-US" sz="105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推理应用</a:t>
                </a:r>
                <a:endParaRPr 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圆角矩形​​ 34">
                <a:extLst>
                  <a:ext uri="{FF2B5EF4-FFF2-40B4-BE49-F238E27FC236}">
                    <a16:creationId xmlns:a16="http://schemas.microsoft.com/office/drawing/2014/main" id="{FDAE6441-4F0D-45B4-BAAF-F96F5EF4F5B5}"/>
                  </a:ext>
                </a:extLst>
              </p:cNvPr>
              <p:cNvSpPr/>
              <p:nvPr/>
            </p:nvSpPr>
            <p:spPr>
              <a:xfrm>
                <a:off x="6559537" y="1170324"/>
                <a:ext cx="5193414" cy="522631"/>
              </a:xfrm>
              <a:prstGeom prst="roundRect">
                <a:avLst>
                  <a:gd name="adj" fmla="val 8586"/>
                </a:avLst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dash"/>
              </a:ln>
              <a:effectLst/>
            </p:spPr>
            <p:txBody>
              <a:bodyPr lIns="60365" tIns="30183" rIns="60365" bIns="30183" anchor="ctr"/>
              <a:lstStyle/>
              <a:p>
                <a:pPr algn="ctr" defTabSz="822220">
                  <a:defRPr/>
                </a:pPr>
                <a:endParaRPr lang="zh-CN" altLang="en-US" sz="13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BAA7919-4F35-49D9-BA4F-723C7CF1FB72}"/>
                  </a:ext>
                </a:extLst>
              </p:cNvPr>
              <p:cNvSpPr txBox="1"/>
              <p:nvPr/>
            </p:nvSpPr>
            <p:spPr>
              <a:xfrm>
                <a:off x="9819021" y="1931080"/>
                <a:ext cx="1828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034">
                  <a:defRPr/>
                </a:pPr>
                <a:r>
                  <a:rPr lang="en-US" altLang="zh-CN" sz="9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DPC</a:t>
                </a:r>
              </a:p>
              <a:p>
                <a:pPr algn="ctr" defTabSz="914034">
                  <a:defRPr/>
                </a:pPr>
                <a:r>
                  <a:rPr lang="en-US" altLang="zh-CN" sz="9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(Distributed Parallel Client)</a:t>
                </a:r>
                <a:endParaRPr lang="zh-CN" altLang="en-US" sz="9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上下箭头 63">
                <a:extLst>
                  <a:ext uri="{FF2B5EF4-FFF2-40B4-BE49-F238E27FC236}">
                    <a16:creationId xmlns:a16="http://schemas.microsoft.com/office/drawing/2014/main" id="{3BF12E9B-EA94-4CDC-A5F4-CFDB2DB55CF6}"/>
                  </a:ext>
                </a:extLst>
              </p:cNvPr>
              <p:cNvSpPr/>
              <p:nvPr/>
            </p:nvSpPr>
            <p:spPr bwMode="auto">
              <a:xfrm>
                <a:off x="10683644" y="2289740"/>
                <a:ext cx="99160" cy="195987"/>
              </a:xfrm>
              <a:prstGeom prst="upDownArrow">
                <a:avLst/>
              </a:prstGeom>
              <a:solidFill>
                <a:srgbClr val="30B5C5">
                  <a:lumMod val="40000"/>
                  <a:lumOff val="60000"/>
                </a:srgbClr>
              </a:solidFill>
              <a:ln>
                <a:solidFill>
                  <a:srgbClr val="30B5C5">
                    <a:lumMod val="40000"/>
                    <a:lumOff val="6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上下箭头 68">
                <a:extLst>
                  <a:ext uri="{FF2B5EF4-FFF2-40B4-BE49-F238E27FC236}">
                    <a16:creationId xmlns:a16="http://schemas.microsoft.com/office/drawing/2014/main" id="{951B740E-FF46-4165-903B-BA4E0E6091AD}"/>
                  </a:ext>
                </a:extLst>
              </p:cNvPr>
              <p:cNvSpPr/>
              <p:nvPr/>
            </p:nvSpPr>
            <p:spPr bwMode="auto">
              <a:xfrm>
                <a:off x="9145708" y="1695507"/>
                <a:ext cx="125226" cy="783948"/>
              </a:xfrm>
              <a:prstGeom prst="upDownArrow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>
                <a:solidFill>
                  <a:srgbClr val="30B5C5">
                    <a:lumMod val="20000"/>
                    <a:lumOff val="80000"/>
                  </a:srgbClr>
                </a:solidFill>
              </a:ln>
              <a:effectLst/>
            </p:spPr>
            <p:txBody>
              <a:bodyPr vert="horz" wrap="square" lIns="82221" tIns="41111" rIns="82221" bIns="4111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22220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599" kern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矩形 108">
                <a:extLst>
                  <a:ext uri="{FF2B5EF4-FFF2-40B4-BE49-F238E27FC236}">
                    <a16:creationId xmlns:a16="http://schemas.microsoft.com/office/drawing/2014/main" id="{9F5D2324-5996-4548-8FFD-DA4CF6439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1159" y="1959650"/>
                <a:ext cx="324547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S3</a:t>
                </a:r>
              </a:p>
            </p:txBody>
          </p:sp>
          <p:sp>
            <p:nvSpPr>
              <p:cNvPr id="67" name="矩形 70">
                <a:extLst>
                  <a:ext uri="{FF2B5EF4-FFF2-40B4-BE49-F238E27FC236}">
                    <a16:creationId xmlns:a16="http://schemas.microsoft.com/office/drawing/2014/main" id="{346AD222-FC14-43DF-9B5F-0AFFA7C73823}"/>
                  </a:ext>
                </a:extLst>
              </p:cNvPr>
              <p:cNvSpPr/>
              <p:nvPr/>
            </p:nvSpPr>
            <p:spPr>
              <a:xfrm>
                <a:off x="5984861" y="1965088"/>
                <a:ext cx="473038" cy="291492"/>
              </a:xfrm>
              <a:prstGeom prst="rect">
                <a:avLst/>
              </a:prstGeom>
            </p:spPr>
            <p:txBody>
              <a:bodyPr wrap="none" lIns="60365" tIns="30183" rIns="60365" bIns="30183">
                <a:spAutoFit/>
              </a:bodyPr>
              <a:lstStyle/>
              <a:p>
                <a:pPr marL="198077" indent="-198077" algn="ctr" defTabSz="529252" eaLnBrk="0" hangingPunct="0">
                  <a:lnSpc>
                    <a:spcPct val="140000"/>
                  </a:lnSpc>
                  <a:defRPr/>
                </a:pPr>
                <a:r>
                  <a:rPr lang="zh-CN" altLang="en-US" sz="1200" b="1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</a:t>
                </a:r>
                <a:endPara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108">
                <a:extLst>
                  <a:ext uri="{FF2B5EF4-FFF2-40B4-BE49-F238E27FC236}">
                    <a16:creationId xmlns:a16="http://schemas.microsoft.com/office/drawing/2014/main" id="{813B7511-3068-44D0-8835-D7C9C4BBE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7333" y="1973843"/>
                <a:ext cx="501288" cy="214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365" tIns="30183" rIns="60365" bIns="30183">
                <a:spAutoFit/>
              </a:bodyPr>
              <a:lstStyle/>
              <a:p>
                <a:pPr marL="196990" indent="-196990" defTabSz="528163" eaLnBrk="0" hangingPunct="0">
                  <a:lnSpc>
                    <a:spcPct val="140000"/>
                  </a:lnSpc>
                  <a:defRPr/>
                </a:pPr>
                <a:r>
                  <a:rPr lang="en-US" altLang="zh-CN" sz="8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CIFS</a:t>
                </a:r>
              </a:p>
            </p:txBody>
          </p:sp>
          <p:grpSp>
            <p:nvGrpSpPr>
              <p:cNvPr id="197" name="组合 196"/>
              <p:cNvGrpSpPr/>
              <p:nvPr/>
            </p:nvGrpSpPr>
            <p:grpSpPr>
              <a:xfrm>
                <a:off x="7033980" y="2922149"/>
                <a:ext cx="1643167" cy="1267579"/>
                <a:chOff x="7033980" y="2922149"/>
                <a:chExt cx="1643167" cy="1267579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7DE1D82-0D4A-4C53-B44B-F2C8C38F158B}"/>
                    </a:ext>
                  </a:extLst>
                </p:cNvPr>
                <p:cNvSpPr/>
                <p:nvPr/>
              </p:nvSpPr>
              <p:spPr>
                <a:xfrm flipV="1">
                  <a:off x="7077931" y="2922149"/>
                  <a:ext cx="1599216" cy="12675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 cap="flat" cmpd="sng" algn="ctr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 anchorCtr="1"/>
                <a:lstStyle/>
                <a:p>
                  <a:pPr algn="ctr" defTabSz="914034">
                    <a:defRPr/>
                  </a:pPr>
                  <a:endParaRPr lang="zh-CN" altLang="en-US" sz="1999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49D46F6-4547-4955-8D15-FA5647FEBE11}"/>
                    </a:ext>
                  </a:extLst>
                </p:cNvPr>
                <p:cNvSpPr txBox="1"/>
                <p:nvPr/>
              </p:nvSpPr>
              <p:spPr>
                <a:xfrm>
                  <a:off x="7033980" y="3202630"/>
                  <a:ext cx="3042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高性能池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F512E82-5797-4DBB-AFE7-90A7FC3408D1}"/>
                    </a:ext>
                  </a:extLst>
                </p:cNvPr>
                <p:cNvSpPr txBox="1"/>
                <p:nvPr/>
              </p:nvSpPr>
              <p:spPr>
                <a:xfrm>
                  <a:off x="7721086" y="2982164"/>
                  <a:ext cx="34443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热</a:t>
                  </a:r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A3DD4E2A-DA06-420E-BEB7-8BA4C2CB8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63762" y="3311436"/>
                  <a:ext cx="1027555" cy="489004"/>
                </a:xfrm>
                <a:prstGeom prst="rect">
                  <a:avLst/>
                </a:prstGeom>
              </p:spPr>
            </p:pic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5093966-4C2E-4ACD-877A-1BAD3E5E8081}"/>
                    </a:ext>
                  </a:extLst>
                </p:cNvPr>
                <p:cNvSpPr txBox="1"/>
                <p:nvPr/>
              </p:nvSpPr>
              <p:spPr>
                <a:xfrm>
                  <a:off x="7401204" y="3871973"/>
                  <a:ext cx="9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183">
                    <a:defRPr/>
                  </a:pPr>
                  <a:r>
                    <a:rPr lang="zh-CN" altLang="en-US" sz="1000" dirty="0">
                      <a:solidFill>
                        <a:srgbClr val="1D1D1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性能型节点</a:t>
                  </a:r>
                </a:p>
              </p:txBody>
            </p:sp>
          </p:grpSp>
          <p:sp>
            <p:nvSpPr>
              <p:cNvPr id="196" name="左右箭头 195"/>
              <p:cNvSpPr/>
              <p:nvPr/>
            </p:nvSpPr>
            <p:spPr>
              <a:xfrm>
                <a:off x="7355442" y="4311827"/>
                <a:ext cx="3665827" cy="424873"/>
              </a:xfrm>
              <a:prstGeom prst="leftRightArrow">
                <a:avLst/>
              </a:prstGeom>
              <a:gradFill>
                <a:gsLst>
                  <a:gs pos="0">
                    <a:srgbClr val="FF000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智能分级流动</a:t>
                </a:r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766423" y="5131268"/>
              <a:ext cx="470459" cy="485248"/>
              <a:chOff x="7618444" y="1130252"/>
              <a:chExt cx="714537" cy="714536"/>
            </a:xfrm>
          </p:grpSpPr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B3ADC3B2-11B5-4AAF-8FA2-0A9CEFEB9F04}"/>
                  </a:ext>
                </a:extLst>
              </p:cNvPr>
              <p:cNvGrpSpPr/>
              <p:nvPr/>
            </p:nvGrpSpPr>
            <p:grpSpPr>
              <a:xfrm>
                <a:off x="7618444" y="1130252"/>
                <a:ext cx="714537" cy="714536"/>
                <a:chOff x="141598" y="2621029"/>
                <a:chExt cx="943023" cy="943022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58AAD562-DF55-4181-8312-8BFA60EC7B10}"/>
                    </a:ext>
                  </a:extLst>
                </p:cNvPr>
                <p:cNvSpPr/>
                <p:nvPr/>
              </p:nvSpPr>
              <p:spPr bwMode="auto">
                <a:xfrm>
                  <a:off x="141598" y="2621029"/>
                  <a:ext cx="943023" cy="94302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324">
                    <a:defRPr/>
                  </a:pPr>
                  <a:endParaRPr lang="zh-CN" altLang="en-US" sz="1599" b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B0377608-A1DE-468E-9D91-25F42D33C526}"/>
                    </a:ext>
                  </a:extLst>
                </p:cNvPr>
                <p:cNvSpPr/>
                <p:nvPr/>
              </p:nvSpPr>
              <p:spPr bwMode="auto">
                <a:xfrm>
                  <a:off x="193357" y="2672789"/>
                  <a:ext cx="839504" cy="839502"/>
                </a:xfrm>
                <a:prstGeom prst="ellipse">
                  <a:avLst/>
                </a:prstGeom>
                <a:solidFill>
                  <a:srgbClr val="C00000"/>
                </a:solidFill>
                <a:ln w="0" cap="flat" cmpd="sng" algn="ctr">
                  <a:solidFill>
                    <a:srgbClr val="C00000">
                      <a:alpha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68471" tIns="34237" rIns="68471" bIns="34237" anchor="ctr"/>
                <a:lstStyle/>
                <a:p>
                  <a:pPr algn="ctr" defTabSz="1227892">
                    <a:defRPr/>
                  </a:pPr>
                  <a:endPara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04" name="图片 203">
                <a:extLst>
                  <a:ext uri="{FF2B5EF4-FFF2-40B4-BE49-F238E27FC236}">
                    <a16:creationId xmlns:a16="http://schemas.microsoft.com/office/drawing/2014/main" id="{212878C9-8ED2-41EF-AE6F-B0F8A0423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4424" y="1245326"/>
                <a:ext cx="473412" cy="473412"/>
              </a:xfrm>
              <a:prstGeom prst="rect">
                <a:avLst/>
              </a:prstGeom>
              <a:solidFill>
                <a:srgbClr val="C00000"/>
              </a:solidFill>
            </p:spPr>
          </p:pic>
        </p:grpSp>
        <p:sp>
          <p:nvSpPr>
            <p:cNvPr id="207" name="文本框 206"/>
            <p:cNvSpPr txBox="1"/>
            <p:nvPr/>
          </p:nvSpPr>
          <p:spPr>
            <a:xfrm>
              <a:off x="7356202" y="5294796"/>
              <a:ext cx="12062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3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生命周期管理</a:t>
              </a:r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6766424" y="5771707"/>
              <a:ext cx="136003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策略放置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策略迁移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容量迁移</a:t>
              </a: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7881258" y="5784884"/>
              <a:ext cx="136003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预热迁移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策略删除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10081483" y="5285000"/>
              <a:ext cx="12062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399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应用无感</a:t>
              </a:r>
            </a:p>
          </p:txBody>
        </p:sp>
        <p:sp>
          <p:nvSpPr>
            <p:cNvPr id="214" name="文本框 213"/>
            <p:cNvSpPr txBox="1"/>
            <p:nvPr/>
          </p:nvSpPr>
          <p:spPr>
            <a:xfrm>
              <a:off x="9491705" y="5761911"/>
              <a:ext cx="136003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统一命名空间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 defTabSz="914034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透明迁移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0" name="组合 219"/>
            <p:cNvGrpSpPr/>
            <p:nvPr/>
          </p:nvGrpSpPr>
          <p:grpSpPr>
            <a:xfrm>
              <a:off x="9517703" y="5131268"/>
              <a:ext cx="487968" cy="469557"/>
              <a:chOff x="7717737" y="4061369"/>
              <a:chExt cx="714537" cy="714536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9347107C-A345-4D81-9CF6-4072B42A9121}"/>
                  </a:ext>
                </a:extLst>
              </p:cNvPr>
              <p:cNvGrpSpPr/>
              <p:nvPr/>
            </p:nvGrpSpPr>
            <p:grpSpPr>
              <a:xfrm>
                <a:off x="7717737" y="4061369"/>
                <a:ext cx="714537" cy="714536"/>
                <a:chOff x="141598" y="2621029"/>
                <a:chExt cx="943023" cy="943022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0CCC9F55-F959-45A9-B314-B969B71E0449}"/>
                    </a:ext>
                  </a:extLst>
                </p:cNvPr>
                <p:cNvSpPr/>
                <p:nvPr/>
              </p:nvSpPr>
              <p:spPr bwMode="auto">
                <a:xfrm>
                  <a:off x="141598" y="2621029"/>
                  <a:ext cx="943023" cy="94302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324">
                    <a:defRPr/>
                  </a:pPr>
                  <a:endParaRPr lang="zh-CN" altLang="en-US" sz="1599" b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4F7328C7-3F6C-43AD-B5D4-490C7AFF65FD}"/>
                    </a:ext>
                  </a:extLst>
                </p:cNvPr>
                <p:cNvSpPr/>
                <p:nvPr/>
              </p:nvSpPr>
              <p:spPr bwMode="auto">
                <a:xfrm>
                  <a:off x="193357" y="2672789"/>
                  <a:ext cx="839504" cy="839502"/>
                </a:xfrm>
                <a:prstGeom prst="ellipse">
                  <a:avLst/>
                </a:prstGeom>
                <a:solidFill>
                  <a:srgbClr val="C00000"/>
                </a:solidFill>
                <a:ln w="0" cap="flat" cmpd="sng" algn="ctr">
                  <a:solidFill>
                    <a:schemeClr val="bg1">
                      <a:lumMod val="40000"/>
                      <a:lumOff val="60000"/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lIns="68471" tIns="34237" rIns="68471" bIns="34237" anchor="ctr"/>
                <a:lstStyle/>
                <a:p>
                  <a:pPr algn="ctr" defTabSz="1227892">
                    <a:defRPr/>
                  </a:pPr>
                  <a:endPara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5D08AD53-F101-4950-98CE-4B7A2E5D1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6150" y="4266828"/>
                <a:ext cx="337713" cy="328141"/>
              </a:xfrm>
              <a:prstGeom prst="rect">
                <a:avLst/>
              </a:prstGeom>
              <a:solidFill>
                <a:srgbClr val="C00000"/>
              </a:solidFill>
            </p:spPr>
          </p:pic>
        </p:grpSp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485D8C2B-03DE-4DAB-9F47-E56216B8E88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11552" y="1121901"/>
              <a:ext cx="5524808" cy="221827"/>
              <a:chOff x="2223751" y="2063735"/>
              <a:chExt cx="7377449" cy="186434"/>
            </a:xfrm>
          </p:grpSpPr>
          <p:sp>
            <p:nvSpPr>
              <p:cNvPr id="490" name="梯形 489">
                <a:extLst>
                  <a:ext uri="{FF2B5EF4-FFF2-40B4-BE49-F238E27FC236}">
                    <a16:creationId xmlns:a16="http://schemas.microsoft.com/office/drawing/2014/main" id="{33ABF106-E785-49C5-932C-671AA75C946C}"/>
                  </a:ext>
                </a:extLst>
              </p:cNvPr>
              <p:cNvSpPr/>
              <p:nvPr/>
            </p:nvSpPr>
            <p:spPr>
              <a:xfrm>
                <a:off x="2223751" y="2086839"/>
                <a:ext cx="7377449" cy="163330"/>
              </a:xfrm>
              <a:prstGeom prst="trapezoid">
                <a:avLst>
                  <a:gd name="adj" fmla="val 104480"/>
                </a:avLst>
              </a:prstGeom>
              <a:gradFill>
                <a:gsLst>
                  <a:gs pos="100000">
                    <a:srgbClr val="44546A">
                      <a:alpha val="0"/>
                    </a:srgbClr>
                  </a:gs>
                  <a:gs pos="0">
                    <a:srgbClr val="666666">
                      <a:alpha val="5000"/>
                    </a:srgbClr>
                  </a:gs>
                </a:gsLst>
                <a:lin ang="16200000" scaled="0"/>
              </a:gradFill>
              <a:ln w="5080" cap="flat" cmpd="sng" algn="ctr">
                <a:gradFill>
                  <a:gsLst>
                    <a:gs pos="0">
                      <a:srgbClr val="D0CECE">
                        <a:alpha val="0"/>
                      </a:srgbClr>
                    </a:gs>
                    <a:gs pos="100000">
                      <a:srgbClr val="D0CECE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8786">
                  <a:defRPr/>
                </a:pPr>
                <a:endParaRPr lang="zh-CN" altLang="en-US" sz="2399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" name="梯形 490">
                <a:extLst>
                  <a:ext uri="{FF2B5EF4-FFF2-40B4-BE49-F238E27FC236}">
                    <a16:creationId xmlns:a16="http://schemas.microsoft.com/office/drawing/2014/main" id="{07B7445E-904A-4A87-9037-E55B1CFB7182}"/>
                  </a:ext>
                </a:extLst>
              </p:cNvPr>
              <p:cNvSpPr/>
              <p:nvPr/>
            </p:nvSpPr>
            <p:spPr>
              <a:xfrm>
                <a:off x="2413670" y="2063735"/>
                <a:ext cx="6989019" cy="147721"/>
              </a:xfrm>
              <a:prstGeom prst="trapezoid">
                <a:avLst>
                  <a:gd name="adj" fmla="val 104480"/>
                </a:avLst>
              </a:prstGeom>
              <a:gradFill>
                <a:gsLst>
                  <a:gs pos="100000">
                    <a:srgbClr val="44546A">
                      <a:alpha val="0"/>
                    </a:srgbClr>
                  </a:gs>
                  <a:gs pos="0">
                    <a:srgbClr val="666666">
                      <a:alpha val="8000"/>
                    </a:srgbClr>
                  </a:gs>
                </a:gsLst>
                <a:lin ang="16200000" scaled="0"/>
              </a:gradFill>
              <a:ln w="508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8786">
                  <a:defRPr/>
                </a:pPr>
                <a:endParaRPr lang="zh-CN" altLang="en-US" sz="2399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6" name="文本框 485">
              <a:extLst>
                <a:ext uri="{FF2B5EF4-FFF2-40B4-BE49-F238E27FC236}">
                  <a16:creationId xmlns:a16="http://schemas.microsoft.com/office/drawing/2014/main" id="{72B73993-67E1-4500-A207-088CAE9C59CC}"/>
                </a:ext>
              </a:extLst>
            </p:cNvPr>
            <p:cNvSpPr txBox="1"/>
            <p:nvPr/>
          </p:nvSpPr>
          <p:spPr>
            <a:xfrm>
              <a:off x="8489234" y="901431"/>
              <a:ext cx="769442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kumimoji="1" lang="zh-CN" altLang="en-US" sz="1499" b="1" dirty="0">
                  <a:solidFill>
                    <a:srgbClr val="C00000"/>
                  </a:solidFill>
                  <a:effectLst>
                    <a:reflection blurRad="6350" stA="11676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智能分级</a:t>
              </a:r>
            </a:p>
          </p:txBody>
        </p: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C11AA258-1CB0-4E40-BB17-334F40788BED}"/>
                </a:ext>
              </a:extLst>
            </p:cNvPr>
            <p:cNvGrpSpPr/>
            <p:nvPr/>
          </p:nvGrpSpPr>
          <p:grpSpPr>
            <a:xfrm>
              <a:off x="7492995" y="933955"/>
              <a:ext cx="2761921" cy="172120"/>
              <a:chOff x="2088851" y="1275040"/>
              <a:chExt cx="2325518" cy="160000"/>
            </a:xfrm>
          </p:grpSpPr>
          <p:sp>
            <p:nvSpPr>
              <p:cNvPr id="488" name="任意多边形: 形状 192">
                <a:extLst>
                  <a:ext uri="{FF2B5EF4-FFF2-40B4-BE49-F238E27FC236}">
                    <a16:creationId xmlns:a16="http://schemas.microsoft.com/office/drawing/2014/main" id="{C597BC4D-8666-43A2-894A-8096ED14A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8851" y="1275040"/>
                <a:ext cx="384000" cy="160000"/>
              </a:xfrm>
              <a:custGeom>
                <a:avLst/>
                <a:gdLst>
                  <a:gd name="connsiteX0" fmla="*/ 8566 w 977755"/>
                  <a:gd name="connsiteY0" fmla="*/ 329059 h 361466"/>
                  <a:gd name="connsiteX1" fmla="*/ 15632 w 977755"/>
                  <a:gd name="connsiteY1" fmla="*/ 332842 h 361466"/>
                  <a:gd name="connsiteX2" fmla="*/ 17060 w 977755"/>
                  <a:gd name="connsiteY2" fmla="*/ 337625 h 361466"/>
                  <a:gd name="connsiteX3" fmla="*/ 16417 w 977755"/>
                  <a:gd name="connsiteY3" fmla="*/ 340979 h 361466"/>
                  <a:gd name="connsiteX4" fmla="*/ 15632 w 977755"/>
                  <a:gd name="connsiteY4" fmla="*/ 342407 h 361466"/>
                  <a:gd name="connsiteX5" fmla="*/ 14633 w 977755"/>
                  <a:gd name="connsiteY5" fmla="*/ 343620 h 361466"/>
                  <a:gd name="connsiteX6" fmla="*/ 8566 w 977755"/>
                  <a:gd name="connsiteY6" fmla="*/ 346119 h 361466"/>
                  <a:gd name="connsiteX7" fmla="*/ 6852 w 977755"/>
                  <a:gd name="connsiteY7" fmla="*/ 345976 h 361466"/>
                  <a:gd name="connsiteX8" fmla="*/ 2498 w 977755"/>
                  <a:gd name="connsiteY8" fmla="*/ 343620 h 361466"/>
                  <a:gd name="connsiteX9" fmla="*/ 1428 w 977755"/>
                  <a:gd name="connsiteY9" fmla="*/ 342336 h 361466"/>
                  <a:gd name="connsiteX10" fmla="*/ 642 w 977755"/>
                  <a:gd name="connsiteY10" fmla="*/ 340908 h 361466"/>
                  <a:gd name="connsiteX11" fmla="*/ 143 w 977755"/>
                  <a:gd name="connsiteY11" fmla="*/ 339338 h 361466"/>
                  <a:gd name="connsiteX12" fmla="*/ 0 w 977755"/>
                  <a:gd name="connsiteY12" fmla="*/ 337625 h 361466"/>
                  <a:gd name="connsiteX13" fmla="*/ 143 w 977755"/>
                  <a:gd name="connsiteY13" fmla="*/ 335911 h 361466"/>
                  <a:gd name="connsiteX14" fmla="*/ 1428 w 977755"/>
                  <a:gd name="connsiteY14" fmla="*/ 332842 h 361466"/>
                  <a:gd name="connsiteX15" fmla="*/ 2498 w 977755"/>
                  <a:gd name="connsiteY15" fmla="*/ 331557 h 361466"/>
                  <a:gd name="connsiteX16" fmla="*/ 6852 w 977755"/>
                  <a:gd name="connsiteY16" fmla="*/ 329202 h 361466"/>
                  <a:gd name="connsiteX17" fmla="*/ 8566 w 977755"/>
                  <a:gd name="connsiteY17" fmla="*/ 329059 h 361466"/>
                  <a:gd name="connsiteX18" fmla="*/ 86939 w 977755"/>
                  <a:gd name="connsiteY18" fmla="*/ 328060 h 361466"/>
                  <a:gd name="connsiteX19" fmla="*/ 96433 w 977755"/>
                  <a:gd name="connsiteY19" fmla="*/ 337554 h 361466"/>
                  <a:gd name="connsiteX20" fmla="*/ 95719 w 977755"/>
                  <a:gd name="connsiteY20" fmla="*/ 341265 h 361466"/>
                  <a:gd name="connsiteX21" fmla="*/ 93578 w 977755"/>
                  <a:gd name="connsiteY21" fmla="*/ 344263 h 361466"/>
                  <a:gd name="connsiteX22" fmla="*/ 86868 w 977755"/>
                  <a:gd name="connsiteY22" fmla="*/ 347047 h 361466"/>
                  <a:gd name="connsiteX23" fmla="*/ 80158 w 977755"/>
                  <a:gd name="connsiteY23" fmla="*/ 344263 h 361466"/>
                  <a:gd name="connsiteX24" fmla="*/ 78160 w 977755"/>
                  <a:gd name="connsiteY24" fmla="*/ 341265 h 361466"/>
                  <a:gd name="connsiteX25" fmla="*/ 77446 w 977755"/>
                  <a:gd name="connsiteY25" fmla="*/ 337554 h 361466"/>
                  <a:gd name="connsiteX26" fmla="*/ 86939 w 977755"/>
                  <a:gd name="connsiteY26" fmla="*/ 328060 h 361466"/>
                  <a:gd name="connsiteX27" fmla="*/ 243903 w 977755"/>
                  <a:gd name="connsiteY27" fmla="*/ 325990 h 361466"/>
                  <a:gd name="connsiteX28" fmla="*/ 255538 w 977755"/>
                  <a:gd name="connsiteY28" fmla="*/ 337625 h 361466"/>
                  <a:gd name="connsiteX29" fmla="*/ 254610 w 977755"/>
                  <a:gd name="connsiteY29" fmla="*/ 342122 h 361466"/>
                  <a:gd name="connsiteX30" fmla="*/ 252111 w 977755"/>
                  <a:gd name="connsiteY30" fmla="*/ 345834 h 361466"/>
                  <a:gd name="connsiteX31" fmla="*/ 243903 w 977755"/>
                  <a:gd name="connsiteY31" fmla="*/ 349260 h 361466"/>
                  <a:gd name="connsiteX32" fmla="*/ 235694 w 977755"/>
                  <a:gd name="connsiteY32" fmla="*/ 345834 h 361466"/>
                  <a:gd name="connsiteX33" fmla="*/ 233196 w 977755"/>
                  <a:gd name="connsiteY33" fmla="*/ 342122 h 361466"/>
                  <a:gd name="connsiteX34" fmla="*/ 232268 w 977755"/>
                  <a:gd name="connsiteY34" fmla="*/ 337625 h 361466"/>
                  <a:gd name="connsiteX35" fmla="*/ 243903 w 977755"/>
                  <a:gd name="connsiteY35" fmla="*/ 325990 h 361466"/>
                  <a:gd name="connsiteX36" fmla="*/ 322349 w 977755"/>
                  <a:gd name="connsiteY36" fmla="*/ 324705 h 361466"/>
                  <a:gd name="connsiteX37" fmla="*/ 329559 w 977755"/>
                  <a:gd name="connsiteY37" fmla="*/ 326918 h 361466"/>
                  <a:gd name="connsiteX38" fmla="*/ 335198 w 977755"/>
                  <a:gd name="connsiteY38" fmla="*/ 337625 h 361466"/>
                  <a:gd name="connsiteX39" fmla="*/ 334198 w 977755"/>
                  <a:gd name="connsiteY39" fmla="*/ 342621 h 361466"/>
                  <a:gd name="connsiteX40" fmla="*/ 331414 w 977755"/>
                  <a:gd name="connsiteY40" fmla="*/ 346690 h 361466"/>
                  <a:gd name="connsiteX41" fmla="*/ 329559 w 977755"/>
                  <a:gd name="connsiteY41" fmla="*/ 348260 h 361466"/>
                  <a:gd name="connsiteX42" fmla="*/ 322349 w 977755"/>
                  <a:gd name="connsiteY42" fmla="*/ 350473 h 361466"/>
                  <a:gd name="connsiteX43" fmla="*/ 319780 w 977755"/>
                  <a:gd name="connsiteY43" fmla="*/ 350188 h 361466"/>
                  <a:gd name="connsiteX44" fmla="*/ 313284 w 977755"/>
                  <a:gd name="connsiteY44" fmla="*/ 346690 h 361466"/>
                  <a:gd name="connsiteX45" fmla="*/ 310500 w 977755"/>
                  <a:gd name="connsiteY45" fmla="*/ 342621 h 361466"/>
                  <a:gd name="connsiteX46" fmla="*/ 309501 w 977755"/>
                  <a:gd name="connsiteY46" fmla="*/ 337625 h 361466"/>
                  <a:gd name="connsiteX47" fmla="*/ 319780 w 977755"/>
                  <a:gd name="connsiteY47" fmla="*/ 324990 h 361466"/>
                  <a:gd name="connsiteX48" fmla="*/ 322349 w 977755"/>
                  <a:gd name="connsiteY48" fmla="*/ 324705 h 361466"/>
                  <a:gd name="connsiteX49" fmla="*/ 479098 w 977755"/>
                  <a:gd name="connsiteY49" fmla="*/ 321707 h 361466"/>
                  <a:gd name="connsiteX50" fmla="*/ 492232 w 977755"/>
                  <a:gd name="connsiteY50" fmla="*/ 328702 h 361466"/>
                  <a:gd name="connsiteX51" fmla="*/ 494944 w 977755"/>
                  <a:gd name="connsiteY51" fmla="*/ 337553 h 361466"/>
                  <a:gd name="connsiteX52" fmla="*/ 493731 w 977755"/>
                  <a:gd name="connsiteY52" fmla="*/ 343692 h 361466"/>
                  <a:gd name="connsiteX53" fmla="*/ 492303 w 977755"/>
                  <a:gd name="connsiteY53" fmla="*/ 346404 h 361466"/>
                  <a:gd name="connsiteX54" fmla="*/ 490304 w 977755"/>
                  <a:gd name="connsiteY54" fmla="*/ 348760 h 361466"/>
                  <a:gd name="connsiteX55" fmla="*/ 479098 w 977755"/>
                  <a:gd name="connsiteY55" fmla="*/ 353400 h 361466"/>
                  <a:gd name="connsiteX56" fmla="*/ 475886 w 977755"/>
                  <a:gd name="connsiteY56" fmla="*/ 353043 h 361466"/>
                  <a:gd name="connsiteX57" fmla="*/ 467891 w 977755"/>
                  <a:gd name="connsiteY57" fmla="*/ 348760 h 361466"/>
                  <a:gd name="connsiteX58" fmla="*/ 465964 w 977755"/>
                  <a:gd name="connsiteY58" fmla="*/ 346404 h 361466"/>
                  <a:gd name="connsiteX59" fmla="*/ 464536 w 977755"/>
                  <a:gd name="connsiteY59" fmla="*/ 343692 h 361466"/>
                  <a:gd name="connsiteX60" fmla="*/ 463608 w 977755"/>
                  <a:gd name="connsiteY60" fmla="*/ 340694 h 361466"/>
                  <a:gd name="connsiteX61" fmla="*/ 463323 w 977755"/>
                  <a:gd name="connsiteY61" fmla="*/ 337482 h 361466"/>
                  <a:gd name="connsiteX62" fmla="*/ 463608 w 977755"/>
                  <a:gd name="connsiteY62" fmla="*/ 334270 h 361466"/>
                  <a:gd name="connsiteX63" fmla="*/ 465964 w 977755"/>
                  <a:gd name="connsiteY63" fmla="*/ 328631 h 361466"/>
                  <a:gd name="connsiteX64" fmla="*/ 467891 w 977755"/>
                  <a:gd name="connsiteY64" fmla="*/ 326275 h 361466"/>
                  <a:gd name="connsiteX65" fmla="*/ 475886 w 977755"/>
                  <a:gd name="connsiteY65" fmla="*/ 321993 h 361466"/>
                  <a:gd name="connsiteX66" fmla="*/ 479098 w 977755"/>
                  <a:gd name="connsiteY66" fmla="*/ 321707 h 361466"/>
                  <a:gd name="connsiteX67" fmla="*/ 557687 w 977755"/>
                  <a:gd name="connsiteY67" fmla="*/ 320066 h 361466"/>
                  <a:gd name="connsiteX68" fmla="*/ 575175 w 977755"/>
                  <a:gd name="connsiteY68" fmla="*/ 337554 h 361466"/>
                  <a:gd name="connsiteX69" fmla="*/ 573819 w 977755"/>
                  <a:gd name="connsiteY69" fmla="*/ 344406 h 361466"/>
                  <a:gd name="connsiteX70" fmla="*/ 570178 w 977755"/>
                  <a:gd name="connsiteY70" fmla="*/ 349974 h 361466"/>
                  <a:gd name="connsiteX71" fmla="*/ 557758 w 977755"/>
                  <a:gd name="connsiteY71" fmla="*/ 355113 h 361466"/>
                  <a:gd name="connsiteX72" fmla="*/ 545338 w 977755"/>
                  <a:gd name="connsiteY72" fmla="*/ 349974 h 361466"/>
                  <a:gd name="connsiteX73" fmla="*/ 541555 w 977755"/>
                  <a:gd name="connsiteY73" fmla="*/ 344406 h 361466"/>
                  <a:gd name="connsiteX74" fmla="*/ 540199 w 977755"/>
                  <a:gd name="connsiteY74" fmla="*/ 337554 h 361466"/>
                  <a:gd name="connsiteX75" fmla="*/ 557687 w 977755"/>
                  <a:gd name="connsiteY75" fmla="*/ 320066 h 361466"/>
                  <a:gd name="connsiteX76" fmla="*/ 714579 w 977755"/>
                  <a:gd name="connsiteY76" fmla="*/ 316140 h 361466"/>
                  <a:gd name="connsiteX77" fmla="*/ 736064 w 977755"/>
                  <a:gd name="connsiteY77" fmla="*/ 337625 h 361466"/>
                  <a:gd name="connsiteX78" fmla="*/ 734351 w 977755"/>
                  <a:gd name="connsiteY78" fmla="*/ 345977 h 361466"/>
                  <a:gd name="connsiteX79" fmla="*/ 729854 w 977755"/>
                  <a:gd name="connsiteY79" fmla="*/ 352829 h 361466"/>
                  <a:gd name="connsiteX80" fmla="*/ 714651 w 977755"/>
                  <a:gd name="connsiteY80" fmla="*/ 359111 h 361466"/>
                  <a:gd name="connsiteX81" fmla="*/ 699447 w 977755"/>
                  <a:gd name="connsiteY81" fmla="*/ 352829 h 361466"/>
                  <a:gd name="connsiteX82" fmla="*/ 694807 w 977755"/>
                  <a:gd name="connsiteY82" fmla="*/ 345977 h 361466"/>
                  <a:gd name="connsiteX83" fmla="*/ 693094 w 977755"/>
                  <a:gd name="connsiteY83" fmla="*/ 337625 h 361466"/>
                  <a:gd name="connsiteX84" fmla="*/ 714579 w 977755"/>
                  <a:gd name="connsiteY84" fmla="*/ 316140 h 361466"/>
                  <a:gd name="connsiteX85" fmla="*/ 793025 w 977755"/>
                  <a:gd name="connsiteY85" fmla="*/ 313784 h 361466"/>
                  <a:gd name="connsiteX86" fmla="*/ 806373 w 977755"/>
                  <a:gd name="connsiteY86" fmla="*/ 317853 h 361466"/>
                  <a:gd name="connsiteX87" fmla="*/ 816865 w 977755"/>
                  <a:gd name="connsiteY87" fmla="*/ 337625 h 361466"/>
                  <a:gd name="connsiteX88" fmla="*/ 815010 w 977755"/>
                  <a:gd name="connsiteY88" fmla="*/ 346904 h 361466"/>
                  <a:gd name="connsiteX89" fmla="*/ 809870 w 977755"/>
                  <a:gd name="connsiteY89" fmla="*/ 354470 h 361466"/>
                  <a:gd name="connsiteX90" fmla="*/ 806373 w 977755"/>
                  <a:gd name="connsiteY90" fmla="*/ 357397 h 361466"/>
                  <a:gd name="connsiteX91" fmla="*/ 793025 w 977755"/>
                  <a:gd name="connsiteY91" fmla="*/ 361466 h 361466"/>
                  <a:gd name="connsiteX92" fmla="*/ 788242 w 977755"/>
                  <a:gd name="connsiteY92" fmla="*/ 360966 h 361466"/>
                  <a:gd name="connsiteX93" fmla="*/ 776179 w 977755"/>
                  <a:gd name="connsiteY93" fmla="*/ 354470 h 361466"/>
                  <a:gd name="connsiteX94" fmla="*/ 771040 w 977755"/>
                  <a:gd name="connsiteY94" fmla="*/ 346904 h 361466"/>
                  <a:gd name="connsiteX95" fmla="*/ 769184 w 977755"/>
                  <a:gd name="connsiteY95" fmla="*/ 337625 h 361466"/>
                  <a:gd name="connsiteX96" fmla="*/ 788242 w 977755"/>
                  <a:gd name="connsiteY96" fmla="*/ 314284 h 361466"/>
                  <a:gd name="connsiteX97" fmla="*/ 793025 w 977755"/>
                  <a:gd name="connsiteY97" fmla="*/ 313784 h 361466"/>
                  <a:gd name="connsiteX98" fmla="*/ 47753 w 977755"/>
                  <a:gd name="connsiteY98" fmla="*/ 289372 h 361466"/>
                  <a:gd name="connsiteX99" fmla="*/ 56747 w 977755"/>
                  <a:gd name="connsiteY99" fmla="*/ 298366 h 361466"/>
                  <a:gd name="connsiteX100" fmla="*/ 47753 w 977755"/>
                  <a:gd name="connsiteY100" fmla="*/ 307360 h 361466"/>
                  <a:gd name="connsiteX101" fmla="*/ 38759 w 977755"/>
                  <a:gd name="connsiteY101" fmla="*/ 298366 h 361466"/>
                  <a:gd name="connsiteX102" fmla="*/ 47753 w 977755"/>
                  <a:gd name="connsiteY102" fmla="*/ 289372 h 361466"/>
                  <a:gd name="connsiteX103" fmla="*/ 126198 w 977755"/>
                  <a:gd name="connsiteY103" fmla="*/ 288373 h 361466"/>
                  <a:gd name="connsiteX104" fmla="*/ 136191 w 977755"/>
                  <a:gd name="connsiteY104" fmla="*/ 298366 h 361466"/>
                  <a:gd name="connsiteX105" fmla="*/ 126198 w 977755"/>
                  <a:gd name="connsiteY105" fmla="*/ 308359 h 361466"/>
                  <a:gd name="connsiteX106" fmla="*/ 116205 w 977755"/>
                  <a:gd name="connsiteY106" fmla="*/ 298366 h 361466"/>
                  <a:gd name="connsiteX107" fmla="*/ 126198 w 977755"/>
                  <a:gd name="connsiteY107" fmla="*/ 288373 h 361466"/>
                  <a:gd name="connsiteX108" fmla="*/ 283162 w 977755"/>
                  <a:gd name="connsiteY108" fmla="*/ 286160 h 361466"/>
                  <a:gd name="connsiteX109" fmla="*/ 295368 w 977755"/>
                  <a:gd name="connsiteY109" fmla="*/ 298366 h 361466"/>
                  <a:gd name="connsiteX110" fmla="*/ 283162 w 977755"/>
                  <a:gd name="connsiteY110" fmla="*/ 310572 h 361466"/>
                  <a:gd name="connsiteX111" fmla="*/ 270956 w 977755"/>
                  <a:gd name="connsiteY111" fmla="*/ 298366 h 361466"/>
                  <a:gd name="connsiteX112" fmla="*/ 283162 w 977755"/>
                  <a:gd name="connsiteY112" fmla="*/ 286160 h 361466"/>
                  <a:gd name="connsiteX113" fmla="*/ 361536 w 977755"/>
                  <a:gd name="connsiteY113" fmla="*/ 284804 h 361466"/>
                  <a:gd name="connsiteX114" fmla="*/ 375098 w 977755"/>
                  <a:gd name="connsiteY114" fmla="*/ 298366 h 361466"/>
                  <a:gd name="connsiteX115" fmla="*/ 361536 w 977755"/>
                  <a:gd name="connsiteY115" fmla="*/ 311928 h 361466"/>
                  <a:gd name="connsiteX116" fmla="*/ 347974 w 977755"/>
                  <a:gd name="connsiteY116" fmla="*/ 298366 h 361466"/>
                  <a:gd name="connsiteX117" fmla="*/ 361536 w 977755"/>
                  <a:gd name="connsiteY117" fmla="*/ 284804 h 361466"/>
                  <a:gd name="connsiteX118" fmla="*/ 518428 w 977755"/>
                  <a:gd name="connsiteY118" fmla="*/ 281735 h 361466"/>
                  <a:gd name="connsiteX119" fmla="*/ 535060 w 977755"/>
                  <a:gd name="connsiteY119" fmla="*/ 298366 h 361466"/>
                  <a:gd name="connsiteX120" fmla="*/ 518428 w 977755"/>
                  <a:gd name="connsiteY120" fmla="*/ 314998 h 361466"/>
                  <a:gd name="connsiteX121" fmla="*/ 501797 w 977755"/>
                  <a:gd name="connsiteY121" fmla="*/ 298366 h 361466"/>
                  <a:gd name="connsiteX122" fmla="*/ 518428 w 977755"/>
                  <a:gd name="connsiteY122" fmla="*/ 281735 h 361466"/>
                  <a:gd name="connsiteX123" fmla="*/ 596946 w 977755"/>
                  <a:gd name="connsiteY123" fmla="*/ 279950 h 361466"/>
                  <a:gd name="connsiteX124" fmla="*/ 615362 w 977755"/>
                  <a:gd name="connsiteY124" fmla="*/ 298366 h 361466"/>
                  <a:gd name="connsiteX125" fmla="*/ 596946 w 977755"/>
                  <a:gd name="connsiteY125" fmla="*/ 316782 h 361466"/>
                  <a:gd name="connsiteX126" fmla="*/ 578530 w 977755"/>
                  <a:gd name="connsiteY126" fmla="*/ 298366 h 361466"/>
                  <a:gd name="connsiteX127" fmla="*/ 596946 w 977755"/>
                  <a:gd name="connsiteY127" fmla="*/ 279950 h 361466"/>
                  <a:gd name="connsiteX128" fmla="*/ 753766 w 977755"/>
                  <a:gd name="connsiteY128" fmla="*/ 275739 h 361466"/>
                  <a:gd name="connsiteX129" fmla="*/ 776394 w 977755"/>
                  <a:gd name="connsiteY129" fmla="*/ 298366 h 361466"/>
                  <a:gd name="connsiteX130" fmla="*/ 753766 w 977755"/>
                  <a:gd name="connsiteY130" fmla="*/ 320994 h 361466"/>
                  <a:gd name="connsiteX131" fmla="*/ 731139 w 977755"/>
                  <a:gd name="connsiteY131" fmla="*/ 298366 h 361466"/>
                  <a:gd name="connsiteX132" fmla="*/ 753766 w 977755"/>
                  <a:gd name="connsiteY132" fmla="*/ 275739 h 361466"/>
                  <a:gd name="connsiteX133" fmla="*/ 832283 w 977755"/>
                  <a:gd name="connsiteY133" fmla="*/ 273241 h 361466"/>
                  <a:gd name="connsiteX134" fmla="*/ 857337 w 977755"/>
                  <a:gd name="connsiteY134" fmla="*/ 298367 h 361466"/>
                  <a:gd name="connsiteX135" fmla="*/ 832283 w 977755"/>
                  <a:gd name="connsiteY135" fmla="*/ 323421 h 361466"/>
                  <a:gd name="connsiteX136" fmla="*/ 807229 w 977755"/>
                  <a:gd name="connsiteY136" fmla="*/ 298367 h 361466"/>
                  <a:gd name="connsiteX137" fmla="*/ 832283 w 977755"/>
                  <a:gd name="connsiteY137" fmla="*/ 273241 h 361466"/>
                  <a:gd name="connsiteX138" fmla="*/ 86939 w 977755"/>
                  <a:gd name="connsiteY138" fmla="*/ 249685 h 361466"/>
                  <a:gd name="connsiteX139" fmla="*/ 96433 w 977755"/>
                  <a:gd name="connsiteY139" fmla="*/ 259179 h 361466"/>
                  <a:gd name="connsiteX140" fmla="*/ 86939 w 977755"/>
                  <a:gd name="connsiteY140" fmla="*/ 268672 h 361466"/>
                  <a:gd name="connsiteX141" fmla="*/ 77446 w 977755"/>
                  <a:gd name="connsiteY141" fmla="*/ 259179 h 361466"/>
                  <a:gd name="connsiteX142" fmla="*/ 86939 w 977755"/>
                  <a:gd name="connsiteY142" fmla="*/ 249685 h 361466"/>
                  <a:gd name="connsiteX143" fmla="*/ 165457 w 977755"/>
                  <a:gd name="connsiteY143" fmla="*/ 248686 h 361466"/>
                  <a:gd name="connsiteX144" fmla="*/ 174165 w 977755"/>
                  <a:gd name="connsiteY144" fmla="*/ 253326 h 361466"/>
                  <a:gd name="connsiteX145" fmla="*/ 175950 w 977755"/>
                  <a:gd name="connsiteY145" fmla="*/ 259179 h 361466"/>
                  <a:gd name="connsiteX146" fmla="*/ 174165 w 977755"/>
                  <a:gd name="connsiteY146" fmla="*/ 265032 h 361466"/>
                  <a:gd name="connsiteX147" fmla="*/ 165457 w 977755"/>
                  <a:gd name="connsiteY147" fmla="*/ 269814 h 361466"/>
                  <a:gd name="connsiteX148" fmla="*/ 163315 w 977755"/>
                  <a:gd name="connsiteY148" fmla="*/ 269600 h 361466"/>
                  <a:gd name="connsiteX149" fmla="*/ 158033 w 977755"/>
                  <a:gd name="connsiteY149" fmla="*/ 266745 h 361466"/>
                  <a:gd name="connsiteX150" fmla="*/ 156748 w 977755"/>
                  <a:gd name="connsiteY150" fmla="*/ 265175 h 361466"/>
                  <a:gd name="connsiteX151" fmla="*/ 155178 w 977755"/>
                  <a:gd name="connsiteY151" fmla="*/ 261392 h 361466"/>
                  <a:gd name="connsiteX152" fmla="*/ 154964 w 977755"/>
                  <a:gd name="connsiteY152" fmla="*/ 259250 h 361466"/>
                  <a:gd name="connsiteX153" fmla="*/ 155178 w 977755"/>
                  <a:gd name="connsiteY153" fmla="*/ 257109 h 361466"/>
                  <a:gd name="connsiteX154" fmla="*/ 156748 w 977755"/>
                  <a:gd name="connsiteY154" fmla="*/ 253326 h 361466"/>
                  <a:gd name="connsiteX155" fmla="*/ 158033 w 977755"/>
                  <a:gd name="connsiteY155" fmla="*/ 251755 h 361466"/>
                  <a:gd name="connsiteX156" fmla="*/ 163315 w 977755"/>
                  <a:gd name="connsiteY156" fmla="*/ 248900 h 361466"/>
                  <a:gd name="connsiteX157" fmla="*/ 165457 w 977755"/>
                  <a:gd name="connsiteY157" fmla="*/ 248686 h 361466"/>
                  <a:gd name="connsiteX158" fmla="*/ 322349 w 977755"/>
                  <a:gd name="connsiteY158" fmla="*/ 246259 h 361466"/>
                  <a:gd name="connsiteX159" fmla="*/ 329559 w 977755"/>
                  <a:gd name="connsiteY159" fmla="*/ 248472 h 361466"/>
                  <a:gd name="connsiteX160" fmla="*/ 335198 w 977755"/>
                  <a:gd name="connsiteY160" fmla="*/ 259179 h 361466"/>
                  <a:gd name="connsiteX161" fmla="*/ 329559 w 977755"/>
                  <a:gd name="connsiteY161" fmla="*/ 269886 h 361466"/>
                  <a:gd name="connsiteX162" fmla="*/ 322349 w 977755"/>
                  <a:gd name="connsiteY162" fmla="*/ 272098 h 361466"/>
                  <a:gd name="connsiteX163" fmla="*/ 319780 w 977755"/>
                  <a:gd name="connsiteY163" fmla="*/ 271813 h 361466"/>
                  <a:gd name="connsiteX164" fmla="*/ 309501 w 977755"/>
                  <a:gd name="connsiteY164" fmla="*/ 259179 h 361466"/>
                  <a:gd name="connsiteX165" fmla="*/ 319780 w 977755"/>
                  <a:gd name="connsiteY165" fmla="*/ 246545 h 361466"/>
                  <a:gd name="connsiteX166" fmla="*/ 322349 w 977755"/>
                  <a:gd name="connsiteY166" fmla="*/ 246259 h 361466"/>
                  <a:gd name="connsiteX167" fmla="*/ 400795 w 977755"/>
                  <a:gd name="connsiteY167" fmla="*/ 244903 h 361466"/>
                  <a:gd name="connsiteX168" fmla="*/ 415071 w 977755"/>
                  <a:gd name="connsiteY168" fmla="*/ 259179 h 361466"/>
                  <a:gd name="connsiteX169" fmla="*/ 400795 w 977755"/>
                  <a:gd name="connsiteY169" fmla="*/ 273455 h 361466"/>
                  <a:gd name="connsiteX170" fmla="*/ 386519 w 977755"/>
                  <a:gd name="connsiteY170" fmla="*/ 259179 h 361466"/>
                  <a:gd name="connsiteX171" fmla="*/ 400795 w 977755"/>
                  <a:gd name="connsiteY171" fmla="*/ 244903 h 361466"/>
                  <a:gd name="connsiteX172" fmla="*/ 557687 w 977755"/>
                  <a:gd name="connsiteY172" fmla="*/ 241691 h 361466"/>
                  <a:gd name="connsiteX173" fmla="*/ 575175 w 977755"/>
                  <a:gd name="connsiteY173" fmla="*/ 259179 h 361466"/>
                  <a:gd name="connsiteX174" fmla="*/ 557687 w 977755"/>
                  <a:gd name="connsiteY174" fmla="*/ 276667 h 361466"/>
                  <a:gd name="connsiteX175" fmla="*/ 540199 w 977755"/>
                  <a:gd name="connsiteY175" fmla="*/ 259179 h 361466"/>
                  <a:gd name="connsiteX176" fmla="*/ 557687 w 977755"/>
                  <a:gd name="connsiteY176" fmla="*/ 241691 h 361466"/>
                  <a:gd name="connsiteX177" fmla="*/ 636061 w 977755"/>
                  <a:gd name="connsiteY177" fmla="*/ 239764 h 361466"/>
                  <a:gd name="connsiteX178" fmla="*/ 652193 w 977755"/>
                  <a:gd name="connsiteY178" fmla="*/ 248330 h 361466"/>
                  <a:gd name="connsiteX179" fmla="*/ 655476 w 977755"/>
                  <a:gd name="connsiteY179" fmla="*/ 259179 h 361466"/>
                  <a:gd name="connsiteX180" fmla="*/ 652193 w 977755"/>
                  <a:gd name="connsiteY180" fmla="*/ 270029 h 361466"/>
                  <a:gd name="connsiteX181" fmla="*/ 636061 w 977755"/>
                  <a:gd name="connsiteY181" fmla="*/ 278594 h 361466"/>
                  <a:gd name="connsiteX182" fmla="*/ 632135 w 977755"/>
                  <a:gd name="connsiteY182" fmla="*/ 278166 h 361466"/>
                  <a:gd name="connsiteX183" fmla="*/ 622356 w 977755"/>
                  <a:gd name="connsiteY183" fmla="*/ 272884 h 361466"/>
                  <a:gd name="connsiteX184" fmla="*/ 620001 w 977755"/>
                  <a:gd name="connsiteY184" fmla="*/ 270029 h 361466"/>
                  <a:gd name="connsiteX185" fmla="*/ 617074 w 977755"/>
                  <a:gd name="connsiteY185" fmla="*/ 263105 h 361466"/>
                  <a:gd name="connsiteX186" fmla="*/ 616646 w 977755"/>
                  <a:gd name="connsiteY186" fmla="*/ 259179 h 361466"/>
                  <a:gd name="connsiteX187" fmla="*/ 617074 w 977755"/>
                  <a:gd name="connsiteY187" fmla="*/ 255253 h 361466"/>
                  <a:gd name="connsiteX188" fmla="*/ 620001 w 977755"/>
                  <a:gd name="connsiteY188" fmla="*/ 248330 h 361466"/>
                  <a:gd name="connsiteX189" fmla="*/ 622356 w 977755"/>
                  <a:gd name="connsiteY189" fmla="*/ 245474 h 361466"/>
                  <a:gd name="connsiteX190" fmla="*/ 632135 w 977755"/>
                  <a:gd name="connsiteY190" fmla="*/ 240192 h 361466"/>
                  <a:gd name="connsiteX191" fmla="*/ 636061 w 977755"/>
                  <a:gd name="connsiteY191" fmla="*/ 239764 h 361466"/>
                  <a:gd name="connsiteX192" fmla="*/ 793025 w 977755"/>
                  <a:gd name="connsiteY192" fmla="*/ 235338 h 361466"/>
                  <a:gd name="connsiteX193" fmla="*/ 806373 w 977755"/>
                  <a:gd name="connsiteY193" fmla="*/ 239407 h 361466"/>
                  <a:gd name="connsiteX194" fmla="*/ 816865 w 977755"/>
                  <a:gd name="connsiteY194" fmla="*/ 259179 h 361466"/>
                  <a:gd name="connsiteX195" fmla="*/ 806373 w 977755"/>
                  <a:gd name="connsiteY195" fmla="*/ 278951 h 361466"/>
                  <a:gd name="connsiteX196" fmla="*/ 793025 w 977755"/>
                  <a:gd name="connsiteY196" fmla="*/ 283020 h 361466"/>
                  <a:gd name="connsiteX197" fmla="*/ 788242 w 977755"/>
                  <a:gd name="connsiteY197" fmla="*/ 282520 h 361466"/>
                  <a:gd name="connsiteX198" fmla="*/ 769184 w 977755"/>
                  <a:gd name="connsiteY198" fmla="*/ 259179 h 361466"/>
                  <a:gd name="connsiteX199" fmla="*/ 788242 w 977755"/>
                  <a:gd name="connsiteY199" fmla="*/ 235838 h 361466"/>
                  <a:gd name="connsiteX200" fmla="*/ 793025 w 977755"/>
                  <a:gd name="connsiteY200" fmla="*/ 235338 h 361466"/>
                  <a:gd name="connsiteX201" fmla="*/ 871470 w 977755"/>
                  <a:gd name="connsiteY201" fmla="*/ 232768 h 361466"/>
                  <a:gd name="connsiteX202" fmla="*/ 897881 w 977755"/>
                  <a:gd name="connsiteY202" fmla="*/ 259178 h 361466"/>
                  <a:gd name="connsiteX203" fmla="*/ 871470 w 977755"/>
                  <a:gd name="connsiteY203" fmla="*/ 285589 h 361466"/>
                  <a:gd name="connsiteX204" fmla="*/ 845060 w 977755"/>
                  <a:gd name="connsiteY204" fmla="*/ 259178 h 361466"/>
                  <a:gd name="connsiteX205" fmla="*/ 871470 w 977755"/>
                  <a:gd name="connsiteY205" fmla="*/ 232768 h 361466"/>
                  <a:gd name="connsiteX206" fmla="*/ 126198 w 977755"/>
                  <a:gd name="connsiteY206" fmla="*/ 209927 h 361466"/>
                  <a:gd name="connsiteX207" fmla="*/ 136191 w 977755"/>
                  <a:gd name="connsiteY207" fmla="*/ 219920 h 361466"/>
                  <a:gd name="connsiteX208" fmla="*/ 126198 w 977755"/>
                  <a:gd name="connsiteY208" fmla="*/ 229913 h 361466"/>
                  <a:gd name="connsiteX209" fmla="*/ 116205 w 977755"/>
                  <a:gd name="connsiteY209" fmla="*/ 219920 h 361466"/>
                  <a:gd name="connsiteX210" fmla="*/ 126198 w 977755"/>
                  <a:gd name="connsiteY210" fmla="*/ 209927 h 361466"/>
                  <a:gd name="connsiteX211" fmla="*/ 204644 w 977755"/>
                  <a:gd name="connsiteY211" fmla="*/ 208856 h 361466"/>
                  <a:gd name="connsiteX212" fmla="*/ 215708 w 977755"/>
                  <a:gd name="connsiteY212" fmla="*/ 219920 h 361466"/>
                  <a:gd name="connsiteX213" fmla="*/ 204644 w 977755"/>
                  <a:gd name="connsiteY213" fmla="*/ 230984 h 361466"/>
                  <a:gd name="connsiteX214" fmla="*/ 193580 w 977755"/>
                  <a:gd name="connsiteY214" fmla="*/ 219920 h 361466"/>
                  <a:gd name="connsiteX215" fmla="*/ 204644 w 977755"/>
                  <a:gd name="connsiteY215" fmla="*/ 208856 h 361466"/>
                  <a:gd name="connsiteX216" fmla="*/ 361536 w 977755"/>
                  <a:gd name="connsiteY216" fmla="*/ 206358 h 361466"/>
                  <a:gd name="connsiteX217" fmla="*/ 375098 w 977755"/>
                  <a:gd name="connsiteY217" fmla="*/ 219920 h 361466"/>
                  <a:gd name="connsiteX218" fmla="*/ 361536 w 977755"/>
                  <a:gd name="connsiteY218" fmla="*/ 233482 h 361466"/>
                  <a:gd name="connsiteX219" fmla="*/ 347974 w 977755"/>
                  <a:gd name="connsiteY219" fmla="*/ 219920 h 361466"/>
                  <a:gd name="connsiteX220" fmla="*/ 361536 w 977755"/>
                  <a:gd name="connsiteY220" fmla="*/ 206358 h 361466"/>
                  <a:gd name="connsiteX221" fmla="*/ 440054 w 977755"/>
                  <a:gd name="connsiteY221" fmla="*/ 204930 h 361466"/>
                  <a:gd name="connsiteX222" fmla="*/ 455043 w 977755"/>
                  <a:gd name="connsiteY222" fmla="*/ 219920 h 361466"/>
                  <a:gd name="connsiteX223" fmla="*/ 440054 w 977755"/>
                  <a:gd name="connsiteY223" fmla="*/ 234909 h 361466"/>
                  <a:gd name="connsiteX224" fmla="*/ 425064 w 977755"/>
                  <a:gd name="connsiteY224" fmla="*/ 219920 h 361466"/>
                  <a:gd name="connsiteX225" fmla="*/ 440054 w 977755"/>
                  <a:gd name="connsiteY225" fmla="*/ 204930 h 361466"/>
                  <a:gd name="connsiteX226" fmla="*/ 596946 w 977755"/>
                  <a:gd name="connsiteY226" fmla="*/ 201504 h 361466"/>
                  <a:gd name="connsiteX227" fmla="*/ 615362 w 977755"/>
                  <a:gd name="connsiteY227" fmla="*/ 219920 h 361466"/>
                  <a:gd name="connsiteX228" fmla="*/ 596946 w 977755"/>
                  <a:gd name="connsiteY228" fmla="*/ 238336 h 361466"/>
                  <a:gd name="connsiteX229" fmla="*/ 578530 w 977755"/>
                  <a:gd name="connsiteY229" fmla="*/ 219920 h 361466"/>
                  <a:gd name="connsiteX230" fmla="*/ 596946 w 977755"/>
                  <a:gd name="connsiteY230" fmla="*/ 201504 h 361466"/>
                  <a:gd name="connsiteX231" fmla="*/ 675321 w 977755"/>
                  <a:gd name="connsiteY231" fmla="*/ 199506 h 361466"/>
                  <a:gd name="connsiteX232" fmla="*/ 695735 w 977755"/>
                  <a:gd name="connsiteY232" fmla="*/ 219921 h 361466"/>
                  <a:gd name="connsiteX233" fmla="*/ 675321 w 977755"/>
                  <a:gd name="connsiteY233" fmla="*/ 240335 h 361466"/>
                  <a:gd name="connsiteX234" fmla="*/ 654906 w 977755"/>
                  <a:gd name="connsiteY234" fmla="*/ 219921 h 361466"/>
                  <a:gd name="connsiteX235" fmla="*/ 675321 w 977755"/>
                  <a:gd name="connsiteY235" fmla="*/ 199506 h 361466"/>
                  <a:gd name="connsiteX236" fmla="*/ 832283 w 977755"/>
                  <a:gd name="connsiteY236" fmla="*/ 194866 h 361466"/>
                  <a:gd name="connsiteX237" fmla="*/ 857337 w 977755"/>
                  <a:gd name="connsiteY237" fmla="*/ 219920 h 361466"/>
                  <a:gd name="connsiteX238" fmla="*/ 832283 w 977755"/>
                  <a:gd name="connsiteY238" fmla="*/ 245046 h 361466"/>
                  <a:gd name="connsiteX239" fmla="*/ 807229 w 977755"/>
                  <a:gd name="connsiteY239" fmla="*/ 219920 h 361466"/>
                  <a:gd name="connsiteX240" fmla="*/ 832283 w 977755"/>
                  <a:gd name="connsiteY240" fmla="*/ 194866 h 361466"/>
                  <a:gd name="connsiteX241" fmla="*/ 165529 w 977755"/>
                  <a:gd name="connsiteY241" fmla="*/ 170240 h 361466"/>
                  <a:gd name="connsiteX242" fmla="*/ 174237 w 977755"/>
                  <a:gd name="connsiteY242" fmla="*/ 174880 h 361466"/>
                  <a:gd name="connsiteX243" fmla="*/ 176022 w 977755"/>
                  <a:gd name="connsiteY243" fmla="*/ 180733 h 361466"/>
                  <a:gd name="connsiteX244" fmla="*/ 175165 w 977755"/>
                  <a:gd name="connsiteY244" fmla="*/ 184801 h 361466"/>
                  <a:gd name="connsiteX245" fmla="*/ 174166 w 977755"/>
                  <a:gd name="connsiteY245" fmla="*/ 186586 h 361466"/>
                  <a:gd name="connsiteX246" fmla="*/ 173024 w 977755"/>
                  <a:gd name="connsiteY246" fmla="*/ 188299 h 361466"/>
                  <a:gd name="connsiteX247" fmla="*/ 165600 w 977755"/>
                  <a:gd name="connsiteY247" fmla="*/ 191368 h 361466"/>
                  <a:gd name="connsiteX248" fmla="*/ 163459 w 977755"/>
                  <a:gd name="connsiteY248" fmla="*/ 191154 h 361466"/>
                  <a:gd name="connsiteX249" fmla="*/ 158177 w 977755"/>
                  <a:gd name="connsiteY249" fmla="*/ 188299 h 361466"/>
                  <a:gd name="connsiteX250" fmla="*/ 156892 w 977755"/>
                  <a:gd name="connsiteY250" fmla="*/ 186729 h 361466"/>
                  <a:gd name="connsiteX251" fmla="*/ 155893 w 977755"/>
                  <a:gd name="connsiteY251" fmla="*/ 184944 h 361466"/>
                  <a:gd name="connsiteX252" fmla="*/ 155250 w 977755"/>
                  <a:gd name="connsiteY252" fmla="*/ 182946 h 361466"/>
                  <a:gd name="connsiteX253" fmla="*/ 155036 w 977755"/>
                  <a:gd name="connsiteY253" fmla="*/ 180804 h 361466"/>
                  <a:gd name="connsiteX254" fmla="*/ 155250 w 977755"/>
                  <a:gd name="connsiteY254" fmla="*/ 178663 h 361466"/>
                  <a:gd name="connsiteX255" fmla="*/ 156820 w 977755"/>
                  <a:gd name="connsiteY255" fmla="*/ 174880 h 361466"/>
                  <a:gd name="connsiteX256" fmla="*/ 158105 w 977755"/>
                  <a:gd name="connsiteY256" fmla="*/ 173309 h 361466"/>
                  <a:gd name="connsiteX257" fmla="*/ 163387 w 977755"/>
                  <a:gd name="connsiteY257" fmla="*/ 170454 h 361466"/>
                  <a:gd name="connsiteX258" fmla="*/ 165529 w 977755"/>
                  <a:gd name="connsiteY258" fmla="*/ 170240 h 361466"/>
                  <a:gd name="connsiteX259" fmla="*/ 243903 w 977755"/>
                  <a:gd name="connsiteY259" fmla="*/ 169098 h 361466"/>
                  <a:gd name="connsiteX260" fmla="*/ 255538 w 977755"/>
                  <a:gd name="connsiteY260" fmla="*/ 180733 h 361466"/>
                  <a:gd name="connsiteX261" fmla="*/ 254610 w 977755"/>
                  <a:gd name="connsiteY261" fmla="*/ 185230 h 361466"/>
                  <a:gd name="connsiteX262" fmla="*/ 252111 w 977755"/>
                  <a:gd name="connsiteY262" fmla="*/ 188942 h 361466"/>
                  <a:gd name="connsiteX263" fmla="*/ 243903 w 977755"/>
                  <a:gd name="connsiteY263" fmla="*/ 192368 h 361466"/>
                  <a:gd name="connsiteX264" fmla="*/ 235694 w 977755"/>
                  <a:gd name="connsiteY264" fmla="*/ 188942 h 361466"/>
                  <a:gd name="connsiteX265" fmla="*/ 233196 w 977755"/>
                  <a:gd name="connsiteY265" fmla="*/ 185230 h 361466"/>
                  <a:gd name="connsiteX266" fmla="*/ 232268 w 977755"/>
                  <a:gd name="connsiteY266" fmla="*/ 180733 h 361466"/>
                  <a:gd name="connsiteX267" fmla="*/ 243903 w 977755"/>
                  <a:gd name="connsiteY267" fmla="*/ 169098 h 361466"/>
                  <a:gd name="connsiteX268" fmla="*/ 400795 w 977755"/>
                  <a:gd name="connsiteY268" fmla="*/ 166385 h 361466"/>
                  <a:gd name="connsiteX269" fmla="*/ 415071 w 977755"/>
                  <a:gd name="connsiteY269" fmla="*/ 180661 h 361466"/>
                  <a:gd name="connsiteX270" fmla="*/ 413929 w 977755"/>
                  <a:gd name="connsiteY270" fmla="*/ 186229 h 361466"/>
                  <a:gd name="connsiteX271" fmla="*/ 410859 w 977755"/>
                  <a:gd name="connsiteY271" fmla="*/ 190797 h 361466"/>
                  <a:gd name="connsiteX272" fmla="*/ 400795 w 977755"/>
                  <a:gd name="connsiteY272" fmla="*/ 195008 h 361466"/>
                  <a:gd name="connsiteX273" fmla="*/ 390730 w 977755"/>
                  <a:gd name="connsiteY273" fmla="*/ 190797 h 361466"/>
                  <a:gd name="connsiteX274" fmla="*/ 387661 w 977755"/>
                  <a:gd name="connsiteY274" fmla="*/ 186229 h 361466"/>
                  <a:gd name="connsiteX275" fmla="*/ 386519 w 977755"/>
                  <a:gd name="connsiteY275" fmla="*/ 180661 h 361466"/>
                  <a:gd name="connsiteX276" fmla="*/ 400795 w 977755"/>
                  <a:gd name="connsiteY276" fmla="*/ 166385 h 361466"/>
                  <a:gd name="connsiteX277" fmla="*/ 479098 w 977755"/>
                  <a:gd name="connsiteY277" fmla="*/ 164815 h 361466"/>
                  <a:gd name="connsiteX278" fmla="*/ 492232 w 977755"/>
                  <a:gd name="connsiteY278" fmla="*/ 171810 h 361466"/>
                  <a:gd name="connsiteX279" fmla="*/ 494944 w 977755"/>
                  <a:gd name="connsiteY279" fmla="*/ 180661 h 361466"/>
                  <a:gd name="connsiteX280" fmla="*/ 493731 w 977755"/>
                  <a:gd name="connsiteY280" fmla="*/ 186800 h 361466"/>
                  <a:gd name="connsiteX281" fmla="*/ 492303 w 977755"/>
                  <a:gd name="connsiteY281" fmla="*/ 189512 h 361466"/>
                  <a:gd name="connsiteX282" fmla="*/ 490304 w 977755"/>
                  <a:gd name="connsiteY282" fmla="*/ 191939 h 361466"/>
                  <a:gd name="connsiteX283" fmla="*/ 479098 w 977755"/>
                  <a:gd name="connsiteY283" fmla="*/ 196579 h 361466"/>
                  <a:gd name="connsiteX284" fmla="*/ 475886 w 977755"/>
                  <a:gd name="connsiteY284" fmla="*/ 196222 h 361466"/>
                  <a:gd name="connsiteX285" fmla="*/ 467891 w 977755"/>
                  <a:gd name="connsiteY285" fmla="*/ 191939 h 361466"/>
                  <a:gd name="connsiteX286" fmla="*/ 465964 w 977755"/>
                  <a:gd name="connsiteY286" fmla="*/ 189584 h 361466"/>
                  <a:gd name="connsiteX287" fmla="*/ 464536 w 977755"/>
                  <a:gd name="connsiteY287" fmla="*/ 186871 h 361466"/>
                  <a:gd name="connsiteX288" fmla="*/ 463608 w 977755"/>
                  <a:gd name="connsiteY288" fmla="*/ 183873 h 361466"/>
                  <a:gd name="connsiteX289" fmla="*/ 463323 w 977755"/>
                  <a:gd name="connsiteY289" fmla="*/ 180661 h 361466"/>
                  <a:gd name="connsiteX290" fmla="*/ 463608 w 977755"/>
                  <a:gd name="connsiteY290" fmla="*/ 177449 h 361466"/>
                  <a:gd name="connsiteX291" fmla="*/ 465964 w 977755"/>
                  <a:gd name="connsiteY291" fmla="*/ 171810 h 361466"/>
                  <a:gd name="connsiteX292" fmla="*/ 467891 w 977755"/>
                  <a:gd name="connsiteY292" fmla="*/ 169455 h 361466"/>
                  <a:gd name="connsiteX293" fmla="*/ 475886 w 977755"/>
                  <a:gd name="connsiteY293" fmla="*/ 165172 h 361466"/>
                  <a:gd name="connsiteX294" fmla="*/ 479098 w 977755"/>
                  <a:gd name="connsiteY294" fmla="*/ 164815 h 361466"/>
                  <a:gd name="connsiteX295" fmla="*/ 636061 w 977755"/>
                  <a:gd name="connsiteY295" fmla="*/ 161317 h 361466"/>
                  <a:gd name="connsiteX296" fmla="*/ 652193 w 977755"/>
                  <a:gd name="connsiteY296" fmla="*/ 169883 h 361466"/>
                  <a:gd name="connsiteX297" fmla="*/ 655476 w 977755"/>
                  <a:gd name="connsiteY297" fmla="*/ 180732 h 361466"/>
                  <a:gd name="connsiteX298" fmla="*/ 653977 w 977755"/>
                  <a:gd name="connsiteY298" fmla="*/ 188298 h 361466"/>
                  <a:gd name="connsiteX299" fmla="*/ 652193 w 977755"/>
                  <a:gd name="connsiteY299" fmla="*/ 191582 h 361466"/>
                  <a:gd name="connsiteX300" fmla="*/ 649766 w 977755"/>
                  <a:gd name="connsiteY300" fmla="*/ 194437 h 361466"/>
                  <a:gd name="connsiteX301" fmla="*/ 636061 w 977755"/>
                  <a:gd name="connsiteY301" fmla="*/ 200148 h 361466"/>
                  <a:gd name="connsiteX302" fmla="*/ 632135 w 977755"/>
                  <a:gd name="connsiteY302" fmla="*/ 199719 h 361466"/>
                  <a:gd name="connsiteX303" fmla="*/ 622356 w 977755"/>
                  <a:gd name="connsiteY303" fmla="*/ 194437 h 361466"/>
                  <a:gd name="connsiteX304" fmla="*/ 620001 w 977755"/>
                  <a:gd name="connsiteY304" fmla="*/ 191582 h 361466"/>
                  <a:gd name="connsiteX305" fmla="*/ 618216 w 977755"/>
                  <a:gd name="connsiteY305" fmla="*/ 188298 h 361466"/>
                  <a:gd name="connsiteX306" fmla="*/ 617074 w 977755"/>
                  <a:gd name="connsiteY306" fmla="*/ 184658 h 361466"/>
                  <a:gd name="connsiteX307" fmla="*/ 616646 w 977755"/>
                  <a:gd name="connsiteY307" fmla="*/ 180732 h 361466"/>
                  <a:gd name="connsiteX308" fmla="*/ 617074 w 977755"/>
                  <a:gd name="connsiteY308" fmla="*/ 176806 h 361466"/>
                  <a:gd name="connsiteX309" fmla="*/ 620001 w 977755"/>
                  <a:gd name="connsiteY309" fmla="*/ 169883 h 361466"/>
                  <a:gd name="connsiteX310" fmla="*/ 622356 w 977755"/>
                  <a:gd name="connsiteY310" fmla="*/ 167027 h 361466"/>
                  <a:gd name="connsiteX311" fmla="*/ 632135 w 977755"/>
                  <a:gd name="connsiteY311" fmla="*/ 161745 h 361466"/>
                  <a:gd name="connsiteX312" fmla="*/ 636061 w 977755"/>
                  <a:gd name="connsiteY312" fmla="*/ 161317 h 361466"/>
                  <a:gd name="connsiteX313" fmla="*/ 714579 w 977755"/>
                  <a:gd name="connsiteY313" fmla="*/ 159247 h 361466"/>
                  <a:gd name="connsiteX314" fmla="*/ 736064 w 977755"/>
                  <a:gd name="connsiteY314" fmla="*/ 180732 h 361466"/>
                  <a:gd name="connsiteX315" fmla="*/ 734351 w 977755"/>
                  <a:gd name="connsiteY315" fmla="*/ 189084 h 361466"/>
                  <a:gd name="connsiteX316" fmla="*/ 729854 w 977755"/>
                  <a:gd name="connsiteY316" fmla="*/ 195936 h 361466"/>
                  <a:gd name="connsiteX317" fmla="*/ 714651 w 977755"/>
                  <a:gd name="connsiteY317" fmla="*/ 202218 h 361466"/>
                  <a:gd name="connsiteX318" fmla="*/ 699447 w 977755"/>
                  <a:gd name="connsiteY318" fmla="*/ 195936 h 361466"/>
                  <a:gd name="connsiteX319" fmla="*/ 694807 w 977755"/>
                  <a:gd name="connsiteY319" fmla="*/ 189084 h 361466"/>
                  <a:gd name="connsiteX320" fmla="*/ 693094 w 977755"/>
                  <a:gd name="connsiteY320" fmla="*/ 180732 h 361466"/>
                  <a:gd name="connsiteX321" fmla="*/ 714579 w 977755"/>
                  <a:gd name="connsiteY321" fmla="*/ 159247 h 361466"/>
                  <a:gd name="connsiteX322" fmla="*/ 871470 w 977755"/>
                  <a:gd name="connsiteY322" fmla="*/ 154322 h 361466"/>
                  <a:gd name="connsiteX323" fmla="*/ 897881 w 977755"/>
                  <a:gd name="connsiteY323" fmla="*/ 180732 h 361466"/>
                  <a:gd name="connsiteX324" fmla="*/ 895811 w 977755"/>
                  <a:gd name="connsiteY324" fmla="*/ 191011 h 361466"/>
                  <a:gd name="connsiteX325" fmla="*/ 890172 w 977755"/>
                  <a:gd name="connsiteY325" fmla="*/ 199434 h 361466"/>
                  <a:gd name="connsiteX326" fmla="*/ 871470 w 977755"/>
                  <a:gd name="connsiteY326" fmla="*/ 207143 h 361466"/>
                  <a:gd name="connsiteX327" fmla="*/ 852769 w 977755"/>
                  <a:gd name="connsiteY327" fmla="*/ 199434 h 361466"/>
                  <a:gd name="connsiteX328" fmla="*/ 847130 w 977755"/>
                  <a:gd name="connsiteY328" fmla="*/ 191011 h 361466"/>
                  <a:gd name="connsiteX329" fmla="*/ 845060 w 977755"/>
                  <a:gd name="connsiteY329" fmla="*/ 180732 h 361466"/>
                  <a:gd name="connsiteX330" fmla="*/ 871470 w 977755"/>
                  <a:gd name="connsiteY330" fmla="*/ 154322 h 361466"/>
                  <a:gd name="connsiteX331" fmla="*/ 126198 w 977755"/>
                  <a:gd name="connsiteY331" fmla="*/ 131481 h 361466"/>
                  <a:gd name="connsiteX332" fmla="*/ 136191 w 977755"/>
                  <a:gd name="connsiteY332" fmla="*/ 141474 h 361466"/>
                  <a:gd name="connsiteX333" fmla="*/ 126198 w 977755"/>
                  <a:gd name="connsiteY333" fmla="*/ 151467 h 361466"/>
                  <a:gd name="connsiteX334" fmla="*/ 116205 w 977755"/>
                  <a:gd name="connsiteY334" fmla="*/ 141474 h 361466"/>
                  <a:gd name="connsiteX335" fmla="*/ 126198 w 977755"/>
                  <a:gd name="connsiteY335" fmla="*/ 131481 h 361466"/>
                  <a:gd name="connsiteX336" fmla="*/ 204644 w 977755"/>
                  <a:gd name="connsiteY336" fmla="*/ 130410 h 361466"/>
                  <a:gd name="connsiteX337" fmla="*/ 215708 w 977755"/>
                  <a:gd name="connsiteY337" fmla="*/ 141474 h 361466"/>
                  <a:gd name="connsiteX338" fmla="*/ 204644 w 977755"/>
                  <a:gd name="connsiteY338" fmla="*/ 152538 h 361466"/>
                  <a:gd name="connsiteX339" fmla="*/ 193580 w 977755"/>
                  <a:gd name="connsiteY339" fmla="*/ 141474 h 361466"/>
                  <a:gd name="connsiteX340" fmla="*/ 204644 w 977755"/>
                  <a:gd name="connsiteY340" fmla="*/ 130410 h 361466"/>
                  <a:gd name="connsiteX341" fmla="*/ 361536 w 977755"/>
                  <a:gd name="connsiteY341" fmla="*/ 127912 h 361466"/>
                  <a:gd name="connsiteX342" fmla="*/ 375098 w 977755"/>
                  <a:gd name="connsiteY342" fmla="*/ 141474 h 361466"/>
                  <a:gd name="connsiteX343" fmla="*/ 361536 w 977755"/>
                  <a:gd name="connsiteY343" fmla="*/ 155036 h 361466"/>
                  <a:gd name="connsiteX344" fmla="*/ 347974 w 977755"/>
                  <a:gd name="connsiteY344" fmla="*/ 141474 h 361466"/>
                  <a:gd name="connsiteX345" fmla="*/ 361536 w 977755"/>
                  <a:gd name="connsiteY345" fmla="*/ 127912 h 361466"/>
                  <a:gd name="connsiteX346" fmla="*/ 440054 w 977755"/>
                  <a:gd name="connsiteY346" fmla="*/ 126484 h 361466"/>
                  <a:gd name="connsiteX347" fmla="*/ 455043 w 977755"/>
                  <a:gd name="connsiteY347" fmla="*/ 141474 h 361466"/>
                  <a:gd name="connsiteX348" fmla="*/ 440054 w 977755"/>
                  <a:gd name="connsiteY348" fmla="*/ 156463 h 361466"/>
                  <a:gd name="connsiteX349" fmla="*/ 425064 w 977755"/>
                  <a:gd name="connsiteY349" fmla="*/ 141474 h 361466"/>
                  <a:gd name="connsiteX350" fmla="*/ 440054 w 977755"/>
                  <a:gd name="connsiteY350" fmla="*/ 126484 h 361466"/>
                  <a:gd name="connsiteX351" fmla="*/ 596946 w 977755"/>
                  <a:gd name="connsiteY351" fmla="*/ 123058 h 361466"/>
                  <a:gd name="connsiteX352" fmla="*/ 615362 w 977755"/>
                  <a:gd name="connsiteY352" fmla="*/ 141474 h 361466"/>
                  <a:gd name="connsiteX353" fmla="*/ 596946 w 977755"/>
                  <a:gd name="connsiteY353" fmla="*/ 159890 h 361466"/>
                  <a:gd name="connsiteX354" fmla="*/ 578530 w 977755"/>
                  <a:gd name="connsiteY354" fmla="*/ 141474 h 361466"/>
                  <a:gd name="connsiteX355" fmla="*/ 596946 w 977755"/>
                  <a:gd name="connsiteY355" fmla="*/ 123058 h 361466"/>
                  <a:gd name="connsiteX356" fmla="*/ 675321 w 977755"/>
                  <a:gd name="connsiteY356" fmla="*/ 121059 h 361466"/>
                  <a:gd name="connsiteX357" fmla="*/ 695735 w 977755"/>
                  <a:gd name="connsiteY357" fmla="*/ 141474 h 361466"/>
                  <a:gd name="connsiteX358" fmla="*/ 675321 w 977755"/>
                  <a:gd name="connsiteY358" fmla="*/ 161888 h 361466"/>
                  <a:gd name="connsiteX359" fmla="*/ 654906 w 977755"/>
                  <a:gd name="connsiteY359" fmla="*/ 141474 h 361466"/>
                  <a:gd name="connsiteX360" fmla="*/ 675321 w 977755"/>
                  <a:gd name="connsiteY360" fmla="*/ 121059 h 361466"/>
                  <a:gd name="connsiteX361" fmla="*/ 832283 w 977755"/>
                  <a:gd name="connsiteY361" fmla="*/ 116348 h 361466"/>
                  <a:gd name="connsiteX362" fmla="*/ 857337 w 977755"/>
                  <a:gd name="connsiteY362" fmla="*/ 141474 h 361466"/>
                  <a:gd name="connsiteX363" fmla="*/ 832283 w 977755"/>
                  <a:gd name="connsiteY363" fmla="*/ 166528 h 361466"/>
                  <a:gd name="connsiteX364" fmla="*/ 807229 w 977755"/>
                  <a:gd name="connsiteY364" fmla="*/ 141474 h 361466"/>
                  <a:gd name="connsiteX365" fmla="*/ 832283 w 977755"/>
                  <a:gd name="connsiteY365" fmla="*/ 116348 h 361466"/>
                  <a:gd name="connsiteX366" fmla="*/ 910730 w 977755"/>
                  <a:gd name="connsiteY366" fmla="*/ 113636 h 361466"/>
                  <a:gd name="connsiteX367" fmla="*/ 938496 w 977755"/>
                  <a:gd name="connsiteY367" fmla="*/ 141474 h 361466"/>
                  <a:gd name="connsiteX368" fmla="*/ 930397 w 977755"/>
                  <a:gd name="connsiteY368" fmla="*/ 161004 h 361466"/>
                  <a:gd name="connsiteX369" fmla="*/ 949989 w 977755"/>
                  <a:gd name="connsiteY369" fmla="*/ 152895 h 361466"/>
                  <a:gd name="connsiteX370" fmla="*/ 977755 w 977755"/>
                  <a:gd name="connsiteY370" fmla="*/ 180662 h 361466"/>
                  <a:gd name="connsiteX371" fmla="*/ 975542 w 977755"/>
                  <a:gd name="connsiteY371" fmla="*/ 191511 h 361466"/>
                  <a:gd name="connsiteX372" fmla="*/ 969618 w 977755"/>
                  <a:gd name="connsiteY372" fmla="*/ 200362 h 361466"/>
                  <a:gd name="connsiteX373" fmla="*/ 949989 w 977755"/>
                  <a:gd name="connsiteY373" fmla="*/ 208500 h 361466"/>
                  <a:gd name="connsiteX374" fmla="*/ 930410 w 977755"/>
                  <a:gd name="connsiteY374" fmla="*/ 200383 h 361466"/>
                  <a:gd name="connsiteX375" fmla="*/ 938496 w 977755"/>
                  <a:gd name="connsiteY375" fmla="*/ 219920 h 361466"/>
                  <a:gd name="connsiteX376" fmla="*/ 910730 w 977755"/>
                  <a:gd name="connsiteY376" fmla="*/ 247758 h 361466"/>
                  <a:gd name="connsiteX377" fmla="*/ 882963 w 977755"/>
                  <a:gd name="connsiteY377" fmla="*/ 219920 h 361466"/>
                  <a:gd name="connsiteX378" fmla="*/ 910730 w 977755"/>
                  <a:gd name="connsiteY378" fmla="*/ 192153 h 361466"/>
                  <a:gd name="connsiteX379" fmla="*/ 930281 w 977755"/>
                  <a:gd name="connsiteY379" fmla="*/ 200246 h 361466"/>
                  <a:gd name="connsiteX380" fmla="*/ 924435 w 977755"/>
                  <a:gd name="connsiteY380" fmla="*/ 191511 h 361466"/>
                  <a:gd name="connsiteX381" fmla="*/ 922222 w 977755"/>
                  <a:gd name="connsiteY381" fmla="*/ 180662 h 361466"/>
                  <a:gd name="connsiteX382" fmla="*/ 930295 w 977755"/>
                  <a:gd name="connsiteY382" fmla="*/ 161159 h 361466"/>
                  <a:gd name="connsiteX383" fmla="*/ 910730 w 977755"/>
                  <a:gd name="connsiteY383" fmla="*/ 169241 h 361466"/>
                  <a:gd name="connsiteX384" fmla="*/ 882963 w 977755"/>
                  <a:gd name="connsiteY384" fmla="*/ 141474 h 361466"/>
                  <a:gd name="connsiteX385" fmla="*/ 910730 w 977755"/>
                  <a:gd name="connsiteY385" fmla="*/ 113636 h 361466"/>
                  <a:gd name="connsiteX386" fmla="*/ 86939 w 977755"/>
                  <a:gd name="connsiteY386" fmla="*/ 92793 h 361466"/>
                  <a:gd name="connsiteX387" fmla="*/ 96433 w 977755"/>
                  <a:gd name="connsiteY387" fmla="*/ 102286 h 361466"/>
                  <a:gd name="connsiteX388" fmla="*/ 86939 w 977755"/>
                  <a:gd name="connsiteY388" fmla="*/ 111780 h 361466"/>
                  <a:gd name="connsiteX389" fmla="*/ 77446 w 977755"/>
                  <a:gd name="connsiteY389" fmla="*/ 102286 h 361466"/>
                  <a:gd name="connsiteX390" fmla="*/ 86939 w 977755"/>
                  <a:gd name="connsiteY390" fmla="*/ 92793 h 361466"/>
                  <a:gd name="connsiteX391" fmla="*/ 165457 w 977755"/>
                  <a:gd name="connsiteY391" fmla="*/ 91794 h 361466"/>
                  <a:gd name="connsiteX392" fmla="*/ 174165 w 977755"/>
                  <a:gd name="connsiteY392" fmla="*/ 96434 h 361466"/>
                  <a:gd name="connsiteX393" fmla="*/ 175950 w 977755"/>
                  <a:gd name="connsiteY393" fmla="*/ 102287 h 361466"/>
                  <a:gd name="connsiteX394" fmla="*/ 174165 w 977755"/>
                  <a:gd name="connsiteY394" fmla="*/ 108140 h 361466"/>
                  <a:gd name="connsiteX395" fmla="*/ 165457 w 977755"/>
                  <a:gd name="connsiteY395" fmla="*/ 112922 h 361466"/>
                  <a:gd name="connsiteX396" fmla="*/ 163315 w 977755"/>
                  <a:gd name="connsiteY396" fmla="*/ 112708 h 361466"/>
                  <a:gd name="connsiteX397" fmla="*/ 158033 w 977755"/>
                  <a:gd name="connsiteY397" fmla="*/ 109853 h 361466"/>
                  <a:gd name="connsiteX398" fmla="*/ 156748 w 977755"/>
                  <a:gd name="connsiteY398" fmla="*/ 108283 h 361466"/>
                  <a:gd name="connsiteX399" fmla="*/ 155178 w 977755"/>
                  <a:gd name="connsiteY399" fmla="*/ 104500 h 361466"/>
                  <a:gd name="connsiteX400" fmla="*/ 154964 w 977755"/>
                  <a:gd name="connsiteY400" fmla="*/ 102358 h 361466"/>
                  <a:gd name="connsiteX401" fmla="*/ 155178 w 977755"/>
                  <a:gd name="connsiteY401" fmla="*/ 100217 h 361466"/>
                  <a:gd name="connsiteX402" fmla="*/ 156748 w 977755"/>
                  <a:gd name="connsiteY402" fmla="*/ 96434 h 361466"/>
                  <a:gd name="connsiteX403" fmla="*/ 158033 w 977755"/>
                  <a:gd name="connsiteY403" fmla="*/ 94863 h 361466"/>
                  <a:gd name="connsiteX404" fmla="*/ 163315 w 977755"/>
                  <a:gd name="connsiteY404" fmla="*/ 92008 h 361466"/>
                  <a:gd name="connsiteX405" fmla="*/ 165457 w 977755"/>
                  <a:gd name="connsiteY405" fmla="*/ 91794 h 361466"/>
                  <a:gd name="connsiteX406" fmla="*/ 322349 w 977755"/>
                  <a:gd name="connsiteY406" fmla="*/ 89367 h 361466"/>
                  <a:gd name="connsiteX407" fmla="*/ 329559 w 977755"/>
                  <a:gd name="connsiteY407" fmla="*/ 91580 h 361466"/>
                  <a:gd name="connsiteX408" fmla="*/ 335198 w 977755"/>
                  <a:gd name="connsiteY408" fmla="*/ 102287 h 361466"/>
                  <a:gd name="connsiteX409" fmla="*/ 329559 w 977755"/>
                  <a:gd name="connsiteY409" fmla="*/ 112994 h 361466"/>
                  <a:gd name="connsiteX410" fmla="*/ 322349 w 977755"/>
                  <a:gd name="connsiteY410" fmla="*/ 115206 h 361466"/>
                  <a:gd name="connsiteX411" fmla="*/ 319780 w 977755"/>
                  <a:gd name="connsiteY411" fmla="*/ 114921 h 361466"/>
                  <a:gd name="connsiteX412" fmla="*/ 309501 w 977755"/>
                  <a:gd name="connsiteY412" fmla="*/ 102287 h 361466"/>
                  <a:gd name="connsiteX413" fmla="*/ 319780 w 977755"/>
                  <a:gd name="connsiteY413" fmla="*/ 89653 h 361466"/>
                  <a:gd name="connsiteX414" fmla="*/ 322349 w 977755"/>
                  <a:gd name="connsiteY414" fmla="*/ 89367 h 361466"/>
                  <a:gd name="connsiteX415" fmla="*/ 400795 w 977755"/>
                  <a:gd name="connsiteY415" fmla="*/ 88011 h 361466"/>
                  <a:gd name="connsiteX416" fmla="*/ 415071 w 977755"/>
                  <a:gd name="connsiteY416" fmla="*/ 102287 h 361466"/>
                  <a:gd name="connsiteX417" fmla="*/ 400795 w 977755"/>
                  <a:gd name="connsiteY417" fmla="*/ 116563 h 361466"/>
                  <a:gd name="connsiteX418" fmla="*/ 386519 w 977755"/>
                  <a:gd name="connsiteY418" fmla="*/ 102287 h 361466"/>
                  <a:gd name="connsiteX419" fmla="*/ 400795 w 977755"/>
                  <a:gd name="connsiteY419" fmla="*/ 88011 h 361466"/>
                  <a:gd name="connsiteX420" fmla="*/ 557687 w 977755"/>
                  <a:gd name="connsiteY420" fmla="*/ 84798 h 361466"/>
                  <a:gd name="connsiteX421" fmla="*/ 575175 w 977755"/>
                  <a:gd name="connsiteY421" fmla="*/ 102286 h 361466"/>
                  <a:gd name="connsiteX422" fmla="*/ 557687 w 977755"/>
                  <a:gd name="connsiteY422" fmla="*/ 119774 h 361466"/>
                  <a:gd name="connsiteX423" fmla="*/ 540199 w 977755"/>
                  <a:gd name="connsiteY423" fmla="*/ 102286 h 361466"/>
                  <a:gd name="connsiteX424" fmla="*/ 557687 w 977755"/>
                  <a:gd name="connsiteY424" fmla="*/ 84798 h 361466"/>
                  <a:gd name="connsiteX425" fmla="*/ 636061 w 977755"/>
                  <a:gd name="connsiteY425" fmla="*/ 82871 h 361466"/>
                  <a:gd name="connsiteX426" fmla="*/ 652193 w 977755"/>
                  <a:gd name="connsiteY426" fmla="*/ 91437 h 361466"/>
                  <a:gd name="connsiteX427" fmla="*/ 655476 w 977755"/>
                  <a:gd name="connsiteY427" fmla="*/ 102286 h 361466"/>
                  <a:gd name="connsiteX428" fmla="*/ 652193 w 977755"/>
                  <a:gd name="connsiteY428" fmla="*/ 113136 h 361466"/>
                  <a:gd name="connsiteX429" fmla="*/ 636061 w 977755"/>
                  <a:gd name="connsiteY429" fmla="*/ 121702 h 361466"/>
                  <a:gd name="connsiteX430" fmla="*/ 632135 w 977755"/>
                  <a:gd name="connsiteY430" fmla="*/ 121273 h 361466"/>
                  <a:gd name="connsiteX431" fmla="*/ 622356 w 977755"/>
                  <a:gd name="connsiteY431" fmla="*/ 115991 h 361466"/>
                  <a:gd name="connsiteX432" fmla="*/ 620001 w 977755"/>
                  <a:gd name="connsiteY432" fmla="*/ 113136 h 361466"/>
                  <a:gd name="connsiteX433" fmla="*/ 617074 w 977755"/>
                  <a:gd name="connsiteY433" fmla="*/ 106212 h 361466"/>
                  <a:gd name="connsiteX434" fmla="*/ 616646 w 977755"/>
                  <a:gd name="connsiteY434" fmla="*/ 102286 h 361466"/>
                  <a:gd name="connsiteX435" fmla="*/ 617074 w 977755"/>
                  <a:gd name="connsiteY435" fmla="*/ 98360 h 361466"/>
                  <a:gd name="connsiteX436" fmla="*/ 620001 w 977755"/>
                  <a:gd name="connsiteY436" fmla="*/ 91437 h 361466"/>
                  <a:gd name="connsiteX437" fmla="*/ 622356 w 977755"/>
                  <a:gd name="connsiteY437" fmla="*/ 88581 h 361466"/>
                  <a:gd name="connsiteX438" fmla="*/ 632135 w 977755"/>
                  <a:gd name="connsiteY438" fmla="*/ 83299 h 361466"/>
                  <a:gd name="connsiteX439" fmla="*/ 636061 w 977755"/>
                  <a:gd name="connsiteY439" fmla="*/ 82871 h 361466"/>
                  <a:gd name="connsiteX440" fmla="*/ 793025 w 977755"/>
                  <a:gd name="connsiteY440" fmla="*/ 78446 h 361466"/>
                  <a:gd name="connsiteX441" fmla="*/ 806373 w 977755"/>
                  <a:gd name="connsiteY441" fmla="*/ 82515 h 361466"/>
                  <a:gd name="connsiteX442" fmla="*/ 816865 w 977755"/>
                  <a:gd name="connsiteY442" fmla="*/ 102287 h 361466"/>
                  <a:gd name="connsiteX443" fmla="*/ 806373 w 977755"/>
                  <a:gd name="connsiteY443" fmla="*/ 122059 h 361466"/>
                  <a:gd name="connsiteX444" fmla="*/ 793025 w 977755"/>
                  <a:gd name="connsiteY444" fmla="*/ 126128 h 361466"/>
                  <a:gd name="connsiteX445" fmla="*/ 788242 w 977755"/>
                  <a:gd name="connsiteY445" fmla="*/ 125628 h 361466"/>
                  <a:gd name="connsiteX446" fmla="*/ 769184 w 977755"/>
                  <a:gd name="connsiteY446" fmla="*/ 102287 h 361466"/>
                  <a:gd name="connsiteX447" fmla="*/ 788242 w 977755"/>
                  <a:gd name="connsiteY447" fmla="*/ 78946 h 361466"/>
                  <a:gd name="connsiteX448" fmla="*/ 793025 w 977755"/>
                  <a:gd name="connsiteY448" fmla="*/ 78446 h 361466"/>
                  <a:gd name="connsiteX449" fmla="*/ 871470 w 977755"/>
                  <a:gd name="connsiteY449" fmla="*/ 75876 h 361466"/>
                  <a:gd name="connsiteX450" fmla="*/ 897881 w 977755"/>
                  <a:gd name="connsiteY450" fmla="*/ 102286 h 361466"/>
                  <a:gd name="connsiteX451" fmla="*/ 871470 w 977755"/>
                  <a:gd name="connsiteY451" fmla="*/ 128697 h 361466"/>
                  <a:gd name="connsiteX452" fmla="*/ 845060 w 977755"/>
                  <a:gd name="connsiteY452" fmla="*/ 102286 h 361466"/>
                  <a:gd name="connsiteX453" fmla="*/ 871470 w 977755"/>
                  <a:gd name="connsiteY453" fmla="*/ 75876 h 361466"/>
                  <a:gd name="connsiteX454" fmla="*/ 47753 w 977755"/>
                  <a:gd name="connsiteY454" fmla="*/ 54034 h 361466"/>
                  <a:gd name="connsiteX455" fmla="*/ 56747 w 977755"/>
                  <a:gd name="connsiteY455" fmla="*/ 63028 h 361466"/>
                  <a:gd name="connsiteX456" fmla="*/ 47753 w 977755"/>
                  <a:gd name="connsiteY456" fmla="*/ 72022 h 361466"/>
                  <a:gd name="connsiteX457" fmla="*/ 38759 w 977755"/>
                  <a:gd name="connsiteY457" fmla="*/ 63028 h 361466"/>
                  <a:gd name="connsiteX458" fmla="*/ 47753 w 977755"/>
                  <a:gd name="connsiteY458" fmla="*/ 54034 h 361466"/>
                  <a:gd name="connsiteX459" fmla="*/ 126198 w 977755"/>
                  <a:gd name="connsiteY459" fmla="*/ 53035 h 361466"/>
                  <a:gd name="connsiteX460" fmla="*/ 136191 w 977755"/>
                  <a:gd name="connsiteY460" fmla="*/ 63028 h 361466"/>
                  <a:gd name="connsiteX461" fmla="*/ 126198 w 977755"/>
                  <a:gd name="connsiteY461" fmla="*/ 73021 h 361466"/>
                  <a:gd name="connsiteX462" fmla="*/ 116205 w 977755"/>
                  <a:gd name="connsiteY462" fmla="*/ 63028 h 361466"/>
                  <a:gd name="connsiteX463" fmla="*/ 126198 w 977755"/>
                  <a:gd name="connsiteY463" fmla="*/ 53035 h 361466"/>
                  <a:gd name="connsiteX464" fmla="*/ 283162 w 977755"/>
                  <a:gd name="connsiteY464" fmla="*/ 50822 h 361466"/>
                  <a:gd name="connsiteX465" fmla="*/ 295368 w 977755"/>
                  <a:gd name="connsiteY465" fmla="*/ 63028 h 361466"/>
                  <a:gd name="connsiteX466" fmla="*/ 283162 w 977755"/>
                  <a:gd name="connsiteY466" fmla="*/ 75234 h 361466"/>
                  <a:gd name="connsiteX467" fmla="*/ 270956 w 977755"/>
                  <a:gd name="connsiteY467" fmla="*/ 63028 h 361466"/>
                  <a:gd name="connsiteX468" fmla="*/ 283162 w 977755"/>
                  <a:gd name="connsiteY468" fmla="*/ 50822 h 361466"/>
                  <a:gd name="connsiteX469" fmla="*/ 361536 w 977755"/>
                  <a:gd name="connsiteY469" fmla="*/ 49466 h 361466"/>
                  <a:gd name="connsiteX470" fmla="*/ 375098 w 977755"/>
                  <a:gd name="connsiteY470" fmla="*/ 63028 h 361466"/>
                  <a:gd name="connsiteX471" fmla="*/ 361536 w 977755"/>
                  <a:gd name="connsiteY471" fmla="*/ 76590 h 361466"/>
                  <a:gd name="connsiteX472" fmla="*/ 347974 w 977755"/>
                  <a:gd name="connsiteY472" fmla="*/ 63028 h 361466"/>
                  <a:gd name="connsiteX473" fmla="*/ 361536 w 977755"/>
                  <a:gd name="connsiteY473" fmla="*/ 49466 h 361466"/>
                  <a:gd name="connsiteX474" fmla="*/ 518428 w 977755"/>
                  <a:gd name="connsiteY474" fmla="*/ 46396 h 361466"/>
                  <a:gd name="connsiteX475" fmla="*/ 535060 w 977755"/>
                  <a:gd name="connsiteY475" fmla="*/ 63027 h 361466"/>
                  <a:gd name="connsiteX476" fmla="*/ 518428 w 977755"/>
                  <a:gd name="connsiteY476" fmla="*/ 79659 h 361466"/>
                  <a:gd name="connsiteX477" fmla="*/ 501797 w 977755"/>
                  <a:gd name="connsiteY477" fmla="*/ 63027 h 361466"/>
                  <a:gd name="connsiteX478" fmla="*/ 518428 w 977755"/>
                  <a:gd name="connsiteY478" fmla="*/ 46396 h 361466"/>
                  <a:gd name="connsiteX479" fmla="*/ 596946 w 977755"/>
                  <a:gd name="connsiteY479" fmla="*/ 44612 h 361466"/>
                  <a:gd name="connsiteX480" fmla="*/ 615362 w 977755"/>
                  <a:gd name="connsiteY480" fmla="*/ 63028 h 361466"/>
                  <a:gd name="connsiteX481" fmla="*/ 596946 w 977755"/>
                  <a:gd name="connsiteY481" fmla="*/ 81444 h 361466"/>
                  <a:gd name="connsiteX482" fmla="*/ 578530 w 977755"/>
                  <a:gd name="connsiteY482" fmla="*/ 63028 h 361466"/>
                  <a:gd name="connsiteX483" fmla="*/ 596946 w 977755"/>
                  <a:gd name="connsiteY483" fmla="*/ 44612 h 361466"/>
                  <a:gd name="connsiteX484" fmla="*/ 753766 w 977755"/>
                  <a:gd name="connsiteY484" fmla="*/ 40400 h 361466"/>
                  <a:gd name="connsiteX485" fmla="*/ 776394 w 977755"/>
                  <a:gd name="connsiteY485" fmla="*/ 63027 h 361466"/>
                  <a:gd name="connsiteX486" fmla="*/ 753766 w 977755"/>
                  <a:gd name="connsiteY486" fmla="*/ 85655 h 361466"/>
                  <a:gd name="connsiteX487" fmla="*/ 731139 w 977755"/>
                  <a:gd name="connsiteY487" fmla="*/ 63027 h 361466"/>
                  <a:gd name="connsiteX488" fmla="*/ 753766 w 977755"/>
                  <a:gd name="connsiteY488" fmla="*/ 40400 h 361466"/>
                  <a:gd name="connsiteX489" fmla="*/ 832283 w 977755"/>
                  <a:gd name="connsiteY489" fmla="*/ 37973 h 361466"/>
                  <a:gd name="connsiteX490" fmla="*/ 857337 w 977755"/>
                  <a:gd name="connsiteY490" fmla="*/ 63027 h 361466"/>
                  <a:gd name="connsiteX491" fmla="*/ 832283 w 977755"/>
                  <a:gd name="connsiteY491" fmla="*/ 88153 h 361466"/>
                  <a:gd name="connsiteX492" fmla="*/ 807229 w 977755"/>
                  <a:gd name="connsiteY492" fmla="*/ 63027 h 361466"/>
                  <a:gd name="connsiteX493" fmla="*/ 832283 w 977755"/>
                  <a:gd name="connsiteY493" fmla="*/ 37973 h 361466"/>
                  <a:gd name="connsiteX494" fmla="*/ 8566 w 977755"/>
                  <a:gd name="connsiteY494" fmla="*/ 15275 h 361466"/>
                  <a:gd name="connsiteX495" fmla="*/ 15632 w 977755"/>
                  <a:gd name="connsiteY495" fmla="*/ 19058 h 361466"/>
                  <a:gd name="connsiteX496" fmla="*/ 17060 w 977755"/>
                  <a:gd name="connsiteY496" fmla="*/ 23841 h 361466"/>
                  <a:gd name="connsiteX497" fmla="*/ 16917 w 977755"/>
                  <a:gd name="connsiteY497" fmla="*/ 25554 h 361466"/>
                  <a:gd name="connsiteX498" fmla="*/ 15632 w 977755"/>
                  <a:gd name="connsiteY498" fmla="*/ 28623 h 361466"/>
                  <a:gd name="connsiteX499" fmla="*/ 8566 w 977755"/>
                  <a:gd name="connsiteY499" fmla="*/ 32406 h 361466"/>
                  <a:gd name="connsiteX500" fmla="*/ 6852 w 977755"/>
                  <a:gd name="connsiteY500" fmla="*/ 32192 h 361466"/>
                  <a:gd name="connsiteX501" fmla="*/ 2498 w 977755"/>
                  <a:gd name="connsiteY501" fmla="*/ 29836 h 361466"/>
                  <a:gd name="connsiteX502" fmla="*/ 1428 w 977755"/>
                  <a:gd name="connsiteY502" fmla="*/ 28623 h 361466"/>
                  <a:gd name="connsiteX503" fmla="*/ 143 w 977755"/>
                  <a:gd name="connsiteY503" fmla="*/ 25554 h 361466"/>
                  <a:gd name="connsiteX504" fmla="*/ 0 w 977755"/>
                  <a:gd name="connsiteY504" fmla="*/ 23841 h 361466"/>
                  <a:gd name="connsiteX505" fmla="*/ 143 w 977755"/>
                  <a:gd name="connsiteY505" fmla="*/ 22127 h 361466"/>
                  <a:gd name="connsiteX506" fmla="*/ 1428 w 977755"/>
                  <a:gd name="connsiteY506" fmla="*/ 19058 h 361466"/>
                  <a:gd name="connsiteX507" fmla="*/ 2498 w 977755"/>
                  <a:gd name="connsiteY507" fmla="*/ 17773 h 361466"/>
                  <a:gd name="connsiteX508" fmla="*/ 6852 w 977755"/>
                  <a:gd name="connsiteY508" fmla="*/ 15418 h 361466"/>
                  <a:gd name="connsiteX509" fmla="*/ 8566 w 977755"/>
                  <a:gd name="connsiteY509" fmla="*/ 15275 h 361466"/>
                  <a:gd name="connsiteX510" fmla="*/ 87011 w 977755"/>
                  <a:gd name="connsiteY510" fmla="*/ 14347 h 361466"/>
                  <a:gd name="connsiteX511" fmla="*/ 96505 w 977755"/>
                  <a:gd name="connsiteY511" fmla="*/ 23840 h 361466"/>
                  <a:gd name="connsiteX512" fmla="*/ 96291 w 977755"/>
                  <a:gd name="connsiteY512" fmla="*/ 25768 h 361466"/>
                  <a:gd name="connsiteX513" fmla="*/ 87011 w 977755"/>
                  <a:gd name="connsiteY513" fmla="*/ 33334 h 361466"/>
                  <a:gd name="connsiteX514" fmla="*/ 77732 w 977755"/>
                  <a:gd name="connsiteY514" fmla="*/ 25768 h 361466"/>
                  <a:gd name="connsiteX515" fmla="*/ 77518 w 977755"/>
                  <a:gd name="connsiteY515" fmla="*/ 23840 h 361466"/>
                  <a:gd name="connsiteX516" fmla="*/ 87011 w 977755"/>
                  <a:gd name="connsiteY516" fmla="*/ 14347 h 361466"/>
                  <a:gd name="connsiteX517" fmla="*/ 243832 w 977755"/>
                  <a:gd name="connsiteY517" fmla="*/ 12205 h 361466"/>
                  <a:gd name="connsiteX518" fmla="*/ 255467 w 977755"/>
                  <a:gd name="connsiteY518" fmla="*/ 23840 h 361466"/>
                  <a:gd name="connsiteX519" fmla="*/ 255253 w 977755"/>
                  <a:gd name="connsiteY519" fmla="*/ 26195 h 361466"/>
                  <a:gd name="connsiteX520" fmla="*/ 243832 w 977755"/>
                  <a:gd name="connsiteY520" fmla="*/ 35475 h 361466"/>
                  <a:gd name="connsiteX521" fmla="*/ 232411 w 977755"/>
                  <a:gd name="connsiteY521" fmla="*/ 26195 h 361466"/>
                  <a:gd name="connsiteX522" fmla="*/ 232197 w 977755"/>
                  <a:gd name="connsiteY522" fmla="*/ 23840 h 361466"/>
                  <a:gd name="connsiteX523" fmla="*/ 243832 w 977755"/>
                  <a:gd name="connsiteY523" fmla="*/ 12205 h 361466"/>
                  <a:gd name="connsiteX524" fmla="*/ 322349 w 977755"/>
                  <a:gd name="connsiteY524" fmla="*/ 10921 h 361466"/>
                  <a:gd name="connsiteX525" fmla="*/ 329559 w 977755"/>
                  <a:gd name="connsiteY525" fmla="*/ 13134 h 361466"/>
                  <a:gd name="connsiteX526" fmla="*/ 335198 w 977755"/>
                  <a:gd name="connsiteY526" fmla="*/ 23841 h 361466"/>
                  <a:gd name="connsiteX527" fmla="*/ 334912 w 977755"/>
                  <a:gd name="connsiteY527" fmla="*/ 26410 h 361466"/>
                  <a:gd name="connsiteX528" fmla="*/ 329559 w 977755"/>
                  <a:gd name="connsiteY528" fmla="*/ 34476 h 361466"/>
                  <a:gd name="connsiteX529" fmla="*/ 322349 w 977755"/>
                  <a:gd name="connsiteY529" fmla="*/ 36689 h 361466"/>
                  <a:gd name="connsiteX530" fmla="*/ 319780 w 977755"/>
                  <a:gd name="connsiteY530" fmla="*/ 36404 h 361466"/>
                  <a:gd name="connsiteX531" fmla="*/ 309787 w 977755"/>
                  <a:gd name="connsiteY531" fmla="*/ 26410 h 361466"/>
                  <a:gd name="connsiteX532" fmla="*/ 309501 w 977755"/>
                  <a:gd name="connsiteY532" fmla="*/ 23841 h 361466"/>
                  <a:gd name="connsiteX533" fmla="*/ 319780 w 977755"/>
                  <a:gd name="connsiteY533" fmla="*/ 11207 h 361466"/>
                  <a:gd name="connsiteX534" fmla="*/ 322349 w 977755"/>
                  <a:gd name="connsiteY534" fmla="*/ 10921 h 361466"/>
                  <a:gd name="connsiteX535" fmla="*/ 479098 w 977755"/>
                  <a:gd name="connsiteY535" fmla="*/ 7994 h 361466"/>
                  <a:gd name="connsiteX536" fmla="*/ 492232 w 977755"/>
                  <a:gd name="connsiteY536" fmla="*/ 14989 h 361466"/>
                  <a:gd name="connsiteX537" fmla="*/ 494944 w 977755"/>
                  <a:gd name="connsiteY537" fmla="*/ 23840 h 361466"/>
                  <a:gd name="connsiteX538" fmla="*/ 494659 w 977755"/>
                  <a:gd name="connsiteY538" fmla="*/ 27052 h 361466"/>
                  <a:gd name="connsiteX539" fmla="*/ 492303 w 977755"/>
                  <a:gd name="connsiteY539" fmla="*/ 32691 h 361466"/>
                  <a:gd name="connsiteX540" fmla="*/ 479098 w 977755"/>
                  <a:gd name="connsiteY540" fmla="*/ 39615 h 361466"/>
                  <a:gd name="connsiteX541" fmla="*/ 475886 w 977755"/>
                  <a:gd name="connsiteY541" fmla="*/ 39258 h 361466"/>
                  <a:gd name="connsiteX542" fmla="*/ 467891 w 977755"/>
                  <a:gd name="connsiteY542" fmla="*/ 34975 h 361466"/>
                  <a:gd name="connsiteX543" fmla="*/ 465964 w 977755"/>
                  <a:gd name="connsiteY543" fmla="*/ 32620 h 361466"/>
                  <a:gd name="connsiteX544" fmla="*/ 463608 w 977755"/>
                  <a:gd name="connsiteY544" fmla="*/ 26981 h 361466"/>
                  <a:gd name="connsiteX545" fmla="*/ 463323 w 977755"/>
                  <a:gd name="connsiteY545" fmla="*/ 23769 h 361466"/>
                  <a:gd name="connsiteX546" fmla="*/ 463608 w 977755"/>
                  <a:gd name="connsiteY546" fmla="*/ 20557 h 361466"/>
                  <a:gd name="connsiteX547" fmla="*/ 465964 w 977755"/>
                  <a:gd name="connsiteY547" fmla="*/ 14918 h 361466"/>
                  <a:gd name="connsiteX548" fmla="*/ 467891 w 977755"/>
                  <a:gd name="connsiteY548" fmla="*/ 12562 h 361466"/>
                  <a:gd name="connsiteX549" fmla="*/ 475886 w 977755"/>
                  <a:gd name="connsiteY549" fmla="*/ 8280 h 361466"/>
                  <a:gd name="connsiteX550" fmla="*/ 479098 w 977755"/>
                  <a:gd name="connsiteY550" fmla="*/ 7994 h 361466"/>
                  <a:gd name="connsiteX551" fmla="*/ 557687 w 977755"/>
                  <a:gd name="connsiteY551" fmla="*/ 6352 h 361466"/>
                  <a:gd name="connsiteX552" fmla="*/ 575175 w 977755"/>
                  <a:gd name="connsiteY552" fmla="*/ 23840 h 361466"/>
                  <a:gd name="connsiteX553" fmla="*/ 574818 w 977755"/>
                  <a:gd name="connsiteY553" fmla="*/ 27338 h 361466"/>
                  <a:gd name="connsiteX554" fmla="*/ 557687 w 977755"/>
                  <a:gd name="connsiteY554" fmla="*/ 41328 h 361466"/>
                  <a:gd name="connsiteX555" fmla="*/ 540556 w 977755"/>
                  <a:gd name="connsiteY555" fmla="*/ 27338 h 361466"/>
                  <a:gd name="connsiteX556" fmla="*/ 540199 w 977755"/>
                  <a:gd name="connsiteY556" fmla="*/ 23840 h 361466"/>
                  <a:gd name="connsiteX557" fmla="*/ 557687 w 977755"/>
                  <a:gd name="connsiteY557" fmla="*/ 6352 h 361466"/>
                  <a:gd name="connsiteX558" fmla="*/ 714579 w 977755"/>
                  <a:gd name="connsiteY558" fmla="*/ 2284 h 361466"/>
                  <a:gd name="connsiteX559" fmla="*/ 736064 w 977755"/>
                  <a:gd name="connsiteY559" fmla="*/ 23769 h 361466"/>
                  <a:gd name="connsiteX560" fmla="*/ 735636 w 977755"/>
                  <a:gd name="connsiteY560" fmla="*/ 28123 h 361466"/>
                  <a:gd name="connsiteX561" fmla="*/ 714579 w 977755"/>
                  <a:gd name="connsiteY561" fmla="*/ 45326 h 361466"/>
                  <a:gd name="connsiteX562" fmla="*/ 693522 w 977755"/>
                  <a:gd name="connsiteY562" fmla="*/ 28123 h 361466"/>
                  <a:gd name="connsiteX563" fmla="*/ 693094 w 977755"/>
                  <a:gd name="connsiteY563" fmla="*/ 23769 h 361466"/>
                  <a:gd name="connsiteX564" fmla="*/ 714579 w 977755"/>
                  <a:gd name="connsiteY564" fmla="*/ 2284 h 361466"/>
                  <a:gd name="connsiteX565" fmla="*/ 793025 w 977755"/>
                  <a:gd name="connsiteY565" fmla="*/ 0 h 361466"/>
                  <a:gd name="connsiteX566" fmla="*/ 806373 w 977755"/>
                  <a:gd name="connsiteY566" fmla="*/ 4069 h 361466"/>
                  <a:gd name="connsiteX567" fmla="*/ 816865 w 977755"/>
                  <a:gd name="connsiteY567" fmla="*/ 23841 h 361466"/>
                  <a:gd name="connsiteX568" fmla="*/ 816366 w 977755"/>
                  <a:gd name="connsiteY568" fmla="*/ 28623 h 361466"/>
                  <a:gd name="connsiteX569" fmla="*/ 806373 w 977755"/>
                  <a:gd name="connsiteY569" fmla="*/ 43613 h 361466"/>
                  <a:gd name="connsiteX570" fmla="*/ 793025 w 977755"/>
                  <a:gd name="connsiteY570" fmla="*/ 47682 h 361466"/>
                  <a:gd name="connsiteX571" fmla="*/ 788242 w 977755"/>
                  <a:gd name="connsiteY571" fmla="*/ 47182 h 361466"/>
                  <a:gd name="connsiteX572" fmla="*/ 769684 w 977755"/>
                  <a:gd name="connsiteY572" fmla="*/ 28623 h 361466"/>
                  <a:gd name="connsiteX573" fmla="*/ 769184 w 977755"/>
                  <a:gd name="connsiteY573" fmla="*/ 23841 h 361466"/>
                  <a:gd name="connsiteX574" fmla="*/ 788242 w 977755"/>
                  <a:gd name="connsiteY574" fmla="*/ 500 h 361466"/>
                  <a:gd name="connsiteX575" fmla="*/ 793025 w 977755"/>
                  <a:gd name="connsiteY575" fmla="*/ 0 h 36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</a:cxnLst>
                <a:rect l="l" t="t" r="r" b="b"/>
                <a:pathLst>
                  <a:path w="977755" h="361466">
                    <a:moveTo>
                      <a:pt x="8566" y="329059"/>
                    </a:moveTo>
                    <a:cubicBezTo>
                      <a:pt x="11492" y="329059"/>
                      <a:pt x="14062" y="330558"/>
                      <a:pt x="15632" y="332842"/>
                    </a:cubicBezTo>
                    <a:cubicBezTo>
                      <a:pt x="16489" y="334198"/>
                      <a:pt x="17060" y="335840"/>
                      <a:pt x="17060" y="337625"/>
                    </a:cubicBezTo>
                    <a:cubicBezTo>
                      <a:pt x="17060" y="338838"/>
                      <a:pt x="16846" y="339980"/>
                      <a:pt x="16417" y="340979"/>
                    </a:cubicBezTo>
                    <a:cubicBezTo>
                      <a:pt x="16203" y="341479"/>
                      <a:pt x="15918" y="341979"/>
                      <a:pt x="15632" y="342407"/>
                    </a:cubicBezTo>
                    <a:cubicBezTo>
                      <a:pt x="15347" y="342835"/>
                      <a:pt x="14990" y="343264"/>
                      <a:pt x="14633" y="343620"/>
                    </a:cubicBezTo>
                    <a:cubicBezTo>
                      <a:pt x="13062" y="345191"/>
                      <a:pt x="10921" y="346119"/>
                      <a:pt x="8566" y="346119"/>
                    </a:cubicBezTo>
                    <a:cubicBezTo>
                      <a:pt x="7994" y="346119"/>
                      <a:pt x="7423" y="346119"/>
                      <a:pt x="6852" y="345976"/>
                    </a:cubicBezTo>
                    <a:cubicBezTo>
                      <a:pt x="5139" y="345619"/>
                      <a:pt x="3640" y="344763"/>
                      <a:pt x="2498" y="343620"/>
                    </a:cubicBezTo>
                    <a:cubicBezTo>
                      <a:pt x="2070" y="343192"/>
                      <a:pt x="1713" y="342764"/>
                      <a:pt x="1428" y="342336"/>
                    </a:cubicBezTo>
                    <a:cubicBezTo>
                      <a:pt x="1142" y="341907"/>
                      <a:pt x="857" y="341408"/>
                      <a:pt x="642" y="340908"/>
                    </a:cubicBezTo>
                    <a:cubicBezTo>
                      <a:pt x="428" y="340408"/>
                      <a:pt x="286" y="339909"/>
                      <a:pt x="143" y="339338"/>
                    </a:cubicBezTo>
                    <a:cubicBezTo>
                      <a:pt x="71" y="338767"/>
                      <a:pt x="0" y="338196"/>
                      <a:pt x="0" y="337625"/>
                    </a:cubicBezTo>
                    <a:cubicBezTo>
                      <a:pt x="0" y="336982"/>
                      <a:pt x="71" y="336411"/>
                      <a:pt x="143" y="335911"/>
                    </a:cubicBezTo>
                    <a:cubicBezTo>
                      <a:pt x="357" y="334769"/>
                      <a:pt x="785" y="333770"/>
                      <a:pt x="1428" y="332842"/>
                    </a:cubicBezTo>
                    <a:cubicBezTo>
                      <a:pt x="1784" y="332342"/>
                      <a:pt x="2141" y="331914"/>
                      <a:pt x="2498" y="331557"/>
                    </a:cubicBezTo>
                    <a:cubicBezTo>
                      <a:pt x="3712" y="330344"/>
                      <a:pt x="5211" y="329559"/>
                      <a:pt x="6852" y="329202"/>
                    </a:cubicBezTo>
                    <a:cubicBezTo>
                      <a:pt x="7423" y="329130"/>
                      <a:pt x="7994" y="329059"/>
                      <a:pt x="8566" y="329059"/>
                    </a:cubicBezTo>
                    <a:close/>
                    <a:moveTo>
                      <a:pt x="86939" y="328060"/>
                    </a:moveTo>
                    <a:cubicBezTo>
                      <a:pt x="92222" y="328060"/>
                      <a:pt x="96433" y="332343"/>
                      <a:pt x="96433" y="337554"/>
                    </a:cubicBezTo>
                    <a:cubicBezTo>
                      <a:pt x="96433" y="338910"/>
                      <a:pt x="96219" y="340123"/>
                      <a:pt x="95719" y="341265"/>
                    </a:cubicBezTo>
                    <a:cubicBezTo>
                      <a:pt x="95219" y="342407"/>
                      <a:pt x="94506" y="343407"/>
                      <a:pt x="93578" y="344263"/>
                    </a:cubicBezTo>
                    <a:cubicBezTo>
                      <a:pt x="91865" y="345976"/>
                      <a:pt x="89509" y="347047"/>
                      <a:pt x="86868" y="347047"/>
                    </a:cubicBezTo>
                    <a:cubicBezTo>
                      <a:pt x="84227" y="347047"/>
                      <a:pt x="81872" y="345976"/>
                      <a:pt x="80158" y="344263"/>
                    </a:cubicBezTo>
                    <a:cubicBezTo>
                      <a:pt x="79302" y="343407"/>
                      <a:pt x="78659" y="342407"/>
                      <a:pt x="78160" y="341265"/>
                    </a:cubicBezTo>
                    <a:cubicBezTo>
                      <a:pt x="77732" y="340123"/>
                      <a:pt x="77446" y="338838"/>
                      <a:pt x="77446" y="337554"/>
                    </a:cubicBezTo>
                    <a:cubicBezTo>
                      <a:pt x="77446" y="332271"/>
                      <a:pt x="81729" y="328060"/>
                      <a:pt x="86939" y="328060"/>
                    </a:cubicBezTo>
                    <a:close/>
                    <a:moveTo>
                      <a:pt x="243903" y="325990"/>
                    </a:moveTo>
                    <a:cubicBezTo>
                      <a:pt x="250327" y="325990"/>
                      <a:pt x="255538" y="331201"/>
                      <a:pt x="255538" y="337625"/>
                    </a:cubicBezTo>
                    <a:cubicBezTo>
                      <a:pt x="255538" y="339195"/>
                      <a:pt x="255181" y="340766"/>
                      <a:pt x="254610" y="342122"/>
                    </a:cubicBezTo>
                    <a:cubicBezTo>
                      <a:pt x="253967" y="343478"/>
                      <a:pt x="253182" y="344763"/>
                      <a:pt x="252111" y="345834"/>
                    </a:cubicBezTo>
                    <a:cubicBezTo>
                      <a:pt x="250041" y="347975"/>
                      <a:pt x="247115" y="349260"/>
                      <a:pt x="243903" y="349260"/>
                    </a:cubicBezTo>
                    <a:cubicBezTo>
                      <a:pt x="240691" y="349260"/>
                      <a:pt x="237764" y="347904"/>
                      <a:pt x="235694" y="345834"/>
                    </a:cubicBezTo>
                    <a:cubicBezTo>
                      <a:pt x="234624" y="344763"/>
                      <a:pt x="233767" y="343478"/>
                      <a:pt x="233196" y="342122"/>
                    </a:cubicBezTo>
                    <a:cubicBezTo>
                      <a:pt x="232625" y="340766"/>
                      <a:pt x="232268" y="339195"/>
                      <a:pt x="232268" y="337625"/>
                    </a:cubicBezTo>
                    <a:cubicBezTo>
                      <a:pt x="232268" y="331201"/>
                      <a:pt x="237479" y="325990"/>
                      <a:pt x="243903" y="325990"/>
                    </a:cubicBezTo>
                    <a:close/>
                    <a:moveTo>
                      <a:pt x="322349" y="324705"/>
                    </a:moveTo>
                    <a:cubicBezTo>
                      <a:pt x="324990" y="324705"/>
                      <a:pt x="327489" y="325562"/>
                      <a:pt x="329559" y="326918"/>
                    </a:cubicBezTo>
                    <a:cubicBezTo>
                      <a:pt x="332913" y="329273"/>
                      <a:pt x="335198" y="333199"/>
                      <a:pt x="335198" y="337625"/>
                    </a:cubicBezTo>
                    <a:cubicBezTo>
                      <a:pt x="335198" y="339409"/>
                      <a:pt x="334841" y="341051"/>
                      <a:pt x="334198" y="342621"/>
                    </a:cubicBezTo>
                    <a:cubicBezTo>
                      <a:pt x="333556" y="344120"/>
                      <a:pt x="332557" y="345548"/>
                      <a:pt x="331414" y="346690"/>
                    </a:cubicBezTo>
                    <a:cubicBezTo>
                      <a:pt x="330843" y="347261"/>
                      <a:pt x="330201" y="347832"/>
                      <a:pt x="329559" y="348260"/>
                    </a:cubicBezTo>
                    <a:cubicBezTo>
                      <a:pt x="327489" y="349688"/>
                      <a:pt x="324990" y="350473"/>
                      <a:pt x="322349" y="350473"/>
                    </a:cubicBezTo>
                    <a:cubicBezTo>
                      <a:pt x="321493" y="350473"/>
                      <a:pt x="320636" y="350330"/>
                      <a:pt x="319780" y="350188"/>
                    </a:cubicBezTo>
                    <a:cubicBezTo>
                      <a:pt x="317281" y="349688"/>
                      <a:pt x="314997" y="348403"/>
                      <a:pt x="313284" y="346690"/>
                    </a:cubicBezTo>
                    <a:cubicBezTo>
                      <a:pt x="312071" y="345548"/>
                      <a:pt x="311143" y="344192"/>
                      <a:pt x="310500" y="342621"/>
                    </a:cubicBezTo>
                    <a:cubicBezTo>
                      <a:pt x="309858" y="341122"/>
                      <a:pt x="309501" y="339409"/>
                      <a:pt x="309501" y="337625"/>
                    </a:cubicBezTo>
                    <a:cubicBezTo>
                      <a:pt x="309501" y="331415"/>
                      <a:pt x="313927" y="326204"/>
                      <a:pt x="319780" y="324990"/>
                    </a:cubicBezTo>
                    <a:cubicBezTo>
                      <a:pt x="320565" y="324776"/>
                      <a:pt x="321493" y="324705"/>
                      <a:pt x="322349" y="324705"/>
                    </a:cubicBezTo>
                    <a:close/>
                    <a:moveTo>
                      <a:pt x="479098" y="321707"/>
                    </a:moveTo>
                    <a:cubicBezTo>
                      <a:pt x="484594" y="321707"/>
                      <a:pt x="489376" y="324491"/>
                      <a:pt x="492232" y="328702"/>
                    </a:cubicBezTo>
                    <a:cubicBezTo>
                      <a:pt x="493945" y="331272"/>
                      <a:pt x="494944" y="334270"/>
                      <a:pt x="494944" y="337553"/>
                    </a:cubicBezTo>
                    <a:cubicBezTo>
                      <a:pt x="494944" y="339695"/>
                      <a:pt x="494516" y="341836"/>
                      <a:pt x="493731" y="343692"/>
                    </a:cubicBezTo>
                    <a:cubicBezTo>
                      <a:pt x="493374" y="344691"/>
                      <a:pt x="492874" y="345548"/>
                      <a:pt x="492303" y="346404"/>
                    </a:cubicBezTo>
                    <a:cubicBezTo>
                      <a:pt x="491732" y="347261"/>
                      <a:pt x="491090" y="348046"/>
                      <a:pt x="490304" y="348760"/>
                    </a:cubicBezTo>
                    <a:cubicBezTo>
                      <a:pt x="487449" y="351615"/>
                      <a:pt x="483452" y="353400"/>
                      <a:pt x="479098" y="353400"/>
                    </a:cubicBezTo>
                    <a:cubicBezTo>
                      <a:pt x="477956" y="353400"/>
                      <a:pt x="476885" y="353257"/>
                      <a:pt x="475886" y="353043"/>
                    </a:cubicBezTo>
                    <a:cubicBezTo>
                      <a:pt x="472816" y="352472"/>
                      <a:pt x="470033" y="350901"/>
                      <a:pt x="467891" y="348760"/>
                    </a:cubicBezTo>
                    <a:cubicBezTo>
                      <a:pt x="467177" y="348046"/>
                      <a:pt x="466535" y="347261"/>
                      <a:pt x="465964" y="346404"/>
                    </a:cubicBezTo>
                    <a:cubicBezTo>
                      <a:pt x="465393" y="345548"/>
                      <a:pt x="464965" y="344620"/>
                      <a:pt x="464536" y="343692"/>
                    </a:cubicBezTo>
                    <a:cubicBezTo>
                      <a:pt x="464108" y="342693"/>
                      <a:pt x="463823" y="341693"/>
                      <a:pt x="463608" y="340694"/>
                    </a:cubicBezTo>
                    <a:cubicBezTo>
                      <a:pt x="463466" y="339623"/>
                      <a:pt x="463323" y="338553"/>
                      <a:pt x="463323" y="337482"/>
                    </a:cubicBezTo>
                    <a:cubicBezTo>
                      <a:pt x="463323" y="336340"/>
                      <a:pt x="463394" y="335269"/>
                      <a:pt x="463608" y="334270"/>
                    </a:cubicBezTo>
                    <a:cubicBezTo>
                      <a:pt x="464037" y="332200"/>
                      <a:pt x="464822" y="330344"/>
                      <a:pt x="465964" y="328631"/>
                    </a:cubicBezTo>
                    <a:cubicBezTo>
                      <a:pt x="466535" y="327774"/>
                      <a:pt x="467177" y="326989"/>
                      <a:pt x="467891" y="326275"/>
                    </a:cubicBezTo>
                    <a:cubicBezTo>
                      <a:pt x="470033" y="324134"/>
                      <a:pt x="472816" y="322635"/>
                      <a:pt x="475886" y="321993"/>
                    </a:cubicBezTo>
                    <a:cubicBezTo>
                      <a:pt x="476956" y="321850"/>
                      <a:pt x="478027" y="321707"/>
                      <a:pt x="479098" y="321707"/>
                    </a:cubicBezTo>
                    <a:close/>
                    <a:moveTo>
                      <a:pt x="557687" y="320066"/>
                    </a:moveTo>
                    <a:cubicBezTo>
                      <a:pt x="567323" y="320066"/>
                      <a:pt x="575175" y="327918"/>
                      <a:pt x="575175" y="337554"/>
                    </a:cubicBezTo>
                    <a:cubicBezTo>
                      <a:pt x="575175" y="339981"/>
                      <a:pt x="574675" y="342336"/>
                      <a:pt x="573819" y="344406"/>
                    </a:cubicBezTo>
                    <a:cubicBezTo>
                      <a:pt x="572891" y="346476"/>
                      <a:pt x="571606" y="348404"/>
                      <a:pt x="570178" y="349974"/>
                    </a:cubicBezTo>
                    <a:cubicBezTo>
                      <a:pt x="566966" y="353115"/>
                      <a:pt x="562612" y="355113"/>
                      <a:pt x="557758" y="355113"/>
                    </a:cubicBezTo>
                    <a:cubicBezTo>
                      <a:pt x="552905" y="355113"/>
                      <a:pt x="548479" y="353115"/>
                      <a:pt x="545338" y="349974"/>
                    </a:cubicBezTo>
                    <a:cubicBezTo>
                      <a:pt x="543697" y="348404"/>
                      <a:pt x="542412" y="346476"/>
                      <a:pt x="541555" y="344406"/>
                    </a:cubicBezTo>
                    <a:cubicBezTo>
                      <a:pt x="540699" y="342265"/>
                      <a:pt x="540199" y="339981"/>
                      <a:pt x="540199" y="337554"/>
                    </a:cubicBezTo>
                    <a:cubicBezTo>
                      <a:pt x="540199" y="327918"/>
                      <a:pt x="548051" y="320066"/>
                      <a:pt x="557687" y="320066"/>
                    </a:cubicBezTo>
                    <a:close/>
                    <a:moveTo>
                      <a:pt x="714579" y="316140"/>
                    </a:moveTo>
                    <a:cubicBezTo>
                      <a:pt x="726428" y="316140"/>
                      <a:pt x="736064" y="325776"/>
                      <a:pt x="736064" y="337625"/>
                    </a:cubicBezTo>
                    <a:cubicBezTo>
                      <a:pt x="736064" y="340552"/>
                      <a:pt x="735422" y="343407"/>
                      <a:pt x="734351" y="345977"/>
                    </a:cubicBezTo>
                    <a:cubicBezTo>
                      <a:pt x="733281" y="348546"/>
                      <a:pt x="731710" y="350830"/>
                      <a:pt x="729854" y="352829"/>
                    </a:cubicBezTo>
                    <a:cubicBezTo>
                      <a:pt x="726000" y="356684"/>
                      <a:pt x="720575" y="359111"/>
                      <a:pt x="714651" y="359111"/>
                    </a:cubicBezTo>
                    <a:cubicBezTo>
                      <a:pt x="708726" y="359111"/>
                      <a:pt x="703373" y="356755"/>
                      <a:pt x="699447" y="352829"/>
                    </a:cubicBezTo>
                    <a:cubicBezTo>
                      <a:pt x="697448" y="350902"/>
                      <a:pt x="695878" y="348546"/>
                      <a:pt x="694807" y="345977"/>
                    </a:cubicBezTo>
                    <a:cubicBezTo>
                      <a:pt x="693665" y="343407"/>
                      <a:pt x="693094" y="340623"/>
                      <a:pt x="693094" y="337625"/>
                    </a:cubicBezTo>
                    <a:cubicBezTo>
                      <a:pt x="693094" y="325776"/>
                      <a:pt x="702730" y="316140"/>
                      <a:pt x="714579" y="316140"/>
                    </a:cubicBezTo>
                    <a:close/>
                    <a:moveTo>
                      <a:pt x="793025" y="313784"/>
                    </a:moveTo>
                    <a:cubicBezTo>
                      <a:pt x="797950" y="313784"/>
                      <a:pt x="802590" y="315283"/>
                      <a:pt x="806373" y="317853"/>
                    </a:cubicBezTo>
                    <a:cubicBezTo>
                      <a:pt x="812725" y="322135"/>
                      <a:pt x="816865" y="329416"/>
                      <a:pt x="816865" y="337625"/>
                    </a:cubicBezTo>
                    <a:cubicBezTo>
                      <a:pt x="816865" y="340908"/>
                      <a:pt x="816223" y="344049"/>
                      <a:pt x="815010" y="346904"/>
                    </a:cubicBezTo>
                    <a:cubicBezTo>
                      <a:pt x="813796" y="349759"/>
                      <a:pt x="812012" y="352329"/>
                      <a:pt x="809870" y="354470"/>
                    </a:cubicBezTo>
                    <a:cubicBezTo>
                      <a:pt x="808800" y="355541"/>
                      <a:pt x="807586" y="356469"/>
                      <a:pt x="806373" y="357397"/>
                    </a:cubicBezTo>
                    <a:cubicBezTo>
                      <a:pt x="802518" y="359967"/>
                      <a:pt x="797950" y="361466"/>
                      <a:pt x="793025" y="361466"/>
                    </a:cubicBezTo>
                    <a:cubicBezTo>
                      <a:pt x="791383" y="361466"/>
                      <a:pt x="789813" y="361251"/>
                      <a:pt x="788242" y="360966"/>
                    </a:cubicBezTo>
                    <a:cubicBezTo>
                      <a:pt x="783603" y="360038"/>
                      <a:pt x="779391" y="357682"/>
                      <a:pt x="776179" y="354470"/>
                    </a:cubicBezTo>
                    <a:cubicBezTo>
                      <a:pt x="773966" y="352329"/>
                      <a:pt x="772253" y="349759"/>
                      <a:pt x="771040" y="346904"/>
                    </a:cubicBezTo>
                    <a:cubicBezTo>
                      <a:pt x="769826" y="344049"/>
                      <a:pt x="769184" y="340908"/>
                      <a:pt x="769184" y="337625"/>
                    </a:cubicBezTo>
                    <a:cubicBezTo>
                      <a:pt x="769184" y="326133"/>
                      <a:pt x="777393" y="316496"/>
                      <a:pt x="788242" y="314284"/>
                    </a:cubicBezTo>
                    <a:cubicBezTo>
                      <a:pt x="789741" y="313927"/>
                      <a:pt x="791383" y="313784"/>
                      <a:pt x="793025" y="313784"/>
                    </a:cubicBezTo>
                    <a:close/>
                    <a:moveTo>
                      <a:pt x="47753" y="289372"/>
                    </a:moveTo>
                    <a:cubicBezTo>
                      <a:pt x="52749" y="289372"/>
                      <a:pt x="56747" y="293369"/>
                      <a:pt x="56747" y="298366"/>
                    </a:cubicBezTo>
                    <a:cubicBezTo>
                      <a:pt x="56747" y="303362"/>
                      <a:pt x="52749" y="307360"/>
                      <a:pt x="47753" y="307360"/>
                    </a:cubicBezTo>
                    <a:cubicBezTo>
                      <a:pt x="42756" y="307360"/>
                      <a:pt x="38759" y="303362"/>
                      <a:pt x="38759" y="298366"/>
                    </a:cubicBezTo>
                    <a:cubicBezTo>
                      <a:pt x="38759" y="293369"/>
                      <a:pt x="42756" y="289372"/>
                      <a:pt x="47753" y="289372"/>
                    </a:cubicBezTo>
                    <a:close/>
                    <a:moveTo>
                      <a:pt x="126198" y="288373"/>
                    </a:moveTo>
                    <a:cubicBezTo>
                      <a:pt x="131694" y="288373"/>
                      <a:pt x="136191" y="292870"/>
                      <a:pt x="136191" y="298366"/>
                    </a:cubicBezTo>
                    <a:cubicBezTo>
                      <a:pt x="136191" y="303862"/>
                      <a:pt x="131694" y="308359"/>
                      <a:pt x="126198" y="308359"/>
                    </a:cubicBezTo>
                    <a:cubicBezTo>
                      <a:pt x="120631" y="308359"/>
                      <a:pt x="116205" y="303862"/>
                      <a:pt x="116205" y="298366"/>
                    </a:cubicBezTo>
                    <a:cubicBezTo>
                      <a:pt x="116205" y="292799"/>
                      <a:pt x="120702" y="288373"/>
                      <a:pt x="126198" y="288373"/>
                    </a:cubicBezTo>
                    <a:close/>
                    <a:moveTo>
                      <a:pt x="283162" y="286160"/>
                    </a:moveTo>
                    <a:cubicBezTo>
                      <a:pt x="289872" y="286160"/>
                      <a:pt x="295368" y="291585"/>
                      <a:pt x="295368" y="298366"/>
                    </a:cubicBezTo>
                    <a:cubicBezTo>
                      <a:pt x="295368" y="305147"/>
                      <a:pt x="289872" y="310572"/>
                      <a:pt x="283162" y="310572"/>
                    </a:cubicBezTo>
                    <a:cubicBezTo>
                      <a:pt x="276452" y="310572"/>
                      <a:pt x="270956" y="305147"/>
                      <a:pt x="270956" y="298366"/>
                    </a:cubicBezTo>
                    <a:cubicBezTo>
                      <a:pt x="270956" y="291656"/>
                      <a:pt x="276381" y="286160"/>
                      <a:pt x="283162" y="286160"/>
                    </a:cubicBezTo>
                    <a:close/>
                    <a:moveTo>
                      <a:pt x="361536" y="284804"/>
                    </a:moveTo>
                    <a:cubicBezTo>
                      <a:pt x="369031" y="284804"/>
                      <a:pt x="375098" y="290871"/>
                      <a:pt x="375098" y="298366"/>
                    </a:cubicBezTo>
                    <a:cubicBezTo>
                      <a:pt x="375098" y="305861"/>
                      <a:pt x="369031" y="311928"/>
                      <a:pt x="361536" y="311928"/>
                    </a:cubicBezTo>
                    <a:cubicBezTo>
                      <a:pt x="354041" y="311928"/>
                      <a:pt x="347974" y="305861"/>
                      <a:pt x="347974" y="298366"/>
                    </a:cubicBezTo>
                    <a:cubicBezTo>
                      <a:pt x="347974" y="290871"/>
                      <a:pt x="354041" y="284804"/>
                      <a:pt x="361536" y="284804"/>
                    </a:cubicBezTo>
                    <a:close/>
                    <a:moveTo>
                      <a:pt x="518428" y="281735"/>
                    </a:moveTo>
                    <a:cubicBezTo>
                      <a:pt x="527636" y="281735"/>
                      <a:pt x="535060" y="289158"/>
                      <a:pt x="535060" y="298366"/>
                    </a:cubicBezTo>
                    <a:cubicBezTo>
                      <a:pt x="535060" y="307574"/>
                      <a:pt x="527636" y="314998"/>
                      <a:pt x="518428" y="314998"/>
                    </a:cubicBezTo>
                    <a:cubicBezTo>
                      <a:pt x="509220" y="314998"/>
                      <a:pt x="501797" y="307574"/>
                      <a:pt x="501797" y="298366"/>
                    </a:cubicBezTo>
                    <a:cubicBezTo>
                      <a:pt x="501797" y="289158"/>
                      <a:pt x="509220" y="281735"/>
                      <a:pt x="518428" y="281735"/>
                    </a:cubicBezTo>
                    <a:close/>
                    <a:moveTo>
                      <a:pt x="596946" y="279950"/>
                    </a:moveTo>
                    <a:cubicBezTo>
                      <a:pt x="607082" y="279950"/>
                      <a:pt x="615362" y="288159"/>
                      <a:pt x="615362" y="298366"/>
                    </a:cubicBezTo>
                    <a:cubicBezTo>
                      <a:pt x="615362" y="308573"/>
                      <a:pt x="607082" y="316782"/>
                      <a:pt x="596946" y="316782"/>
                    </a:cubicBezTo>
                    <a:cubicBezTo>
                      <a:pt x="586810" y="316782"/>
                      <a:pt x="578530" y="308573"/>
                      <a:pt x="578530" y="298366"/>
                    </a:cubicBezTo>
                    <a:cubicBezTo>
                      <a:pt x="578530" y="288230"/>
                      <a:pt x="586739" y="279950"/>
                      <a:pt x="596946" y="279950"/>
                    </a:cubicBezTo>
                    <a:close/>
                    <a:moveTo>
                      <a:pt x="753766" y="275739"/>
                    </a:moveTo>
                    <a:cubicBezTo>
                      <a:pt x="766258" y="275739"/>
                      <a:pt x="776394" y="285875"/>
                      <a:pt x="776394" y="298366"/>
                    </a:cubicBezTo>
                    <a:cubicBezTo>
                      <a:pt x="776394" y="310858"/>
                      <a:pt x="766258" y="320994"/>
                      <a:pt x="753766" y="320994"/>
                    </a:cubicBezTo>
                    <a:cubicBezTo>
                      <a:pt x="741275" y="320994"/>
                      <a:pt x="731139" y="310858"/>
                      <a:pt x="731139" y="298366"/>
                    </a:cubicBezTo>
                    <a:cubicBezTo>
                      <a:pt x="731139" y="285875"/>
                      <a:pt x="741275" y="275739"/>
                      <a:pt x="753766" y="275739"/>
                    </a:cubicBezTo>
                    <a:close/>
                    <a:moveTo>
                      <a:pt x="832283" y="273241"/>
                    </a:moveTo>
                    <a:cubicBezTo>
                      <a:pt x="846131" y="273241"/>
                      <a:pt x="857337" y="284519"/>
                      <a:pt x="857337" y="298367"/>
                    </a:cubicBezTo>
                    <a:cubicBezTo>
                      <a:pt x="857337" y="312214"/>
                      <a:pt x="846059" y="323421"/>
                      <a:pt x="832283" y="323421"/>
                    </a:cubicBezTo>
                    <a:cubicBezTo>
                      <a:pt x="818436" y="323421"/>
                      <a:pt x="807229" y="312214"/>
                      <a:pt x="807229" y="298367"/>
                    </a:cubicBezTo>
                    <a:cubicBezTo>
                      <a:pt x="807229" y="284448"/>
                      <a:pt x="818436" y="273241"/>
                      <a:pt x="832283" y="273241"/>
                    </a:cubicBezTo>
                    <a:close/>
                    <a:moveTo>
                      <a:pt x="86939" y="249685"/>
                    </a:moveTo>
                    <a:cubicBezTo>
                      <a:pt x="92222" y="249685"/>
                      <a:pt x="96433" y="253968"/>
                      <a:pt x="96433" y="259179"/>
                    </a:cubicBezTo>
                    <a:cubicBezTo>
                      <a:pt x="96433" y="264389"/>
                      <a:pt x="92222" y="268601"/>
                      <a:pt x="86939" y="268672"/>
                    </a:cubicBezTo>
                    <a:cubicBezTo>
                      <a:pt x="81657" y="268672"/>
                      <a:pt x="77446" y="264389"/>
                      <a:pt x="77446" y="259179"/>
                    </a:cubicBezTo>
                    <a:cubicBezTo>
                      <a:pt x="77446" y="253896"/>
                      <a:pt x="81729" y="249685"/>
                      <a:pt x="86939" y="249685"/>
                    </a:cubicBezTo>
                    <a:close/>
                    <a:moveTo>
                      <a:pt x="165457" y="248686"/>
                    </a:moveTo>
                    <a:cubicBezTo>
                      <a:pt x="169097" y="248686"/>
                      <a:pt x="172309" y="250542"/>
                      <a:pt x="174165" y="253326"/>
                    </a:cubicBezTo>
                    <a:cubicBezTo>
                      <a:pt x="175307" y="254967"/>
                      <a:pt x="175950" y="257037"/>
                      <a:pt x="175950" y="259179"/>
                    </a:cubicBezTo>
                    <a:cubicBezTo>
                      <a:pt x="175950" y="261320"/>
                      <a:pt x="175307" y="263390"/>
                      <a:pt x="174165" y="265032"/>
                    </a:cubicBezTo>
                    <a:cubicBezTo>
                      <a:pt x="172238" y="267816"/>
                      <a:pt x="169026" y="269672"/>
                      <a:pt x="165457" y="269814"/>
                    </a:cubicBezTo>
                    <a:cubicBezTo>
                      <a:pt x="164672" y="269814"/>
                      <a:pt x="164029" y="269743"/>
                      <a:pt x="163315" y="269600"/>
                    </a:cubicBezTo>
                    <a:cubicBezTo>
                      <a:pt x="161317" y="269172"/>
                      <a:pt x="159461" y="268173"/>
                      <a:pt x="158033" y="266745"/>
                    </a:cubicBezTo>
                    <a:cubicBezTo>
                      <a:pt x="157534" y="266245"/>
                      <a:pt x="157105" y="265746"/>
                      <a:pt x="156748" y="265175"/>
                    </a:cubicBezTo>
                    <a:cubicBezTo>
                      <a:pt x="156035" y="264033"/>
                      <a:pt x="155464" y="262748"/>
                      <a:pt x="155178" y="261392"/>
                    </a:cubicBezTo>
                    <a:cubicBezTo>
                      <a:pt x="155035" y="260678"/>
                      <a:pt x="154964" y="259964"/>
                      <a:pt x="154964" y="259250"/>
                    </a:cubicBezTo>
                    <a:cubicBezTo>
                      <a:pt x="154964" y="258465"/>
                      <a:pt x="155035" y="257823"/>
                      <a:pt x="155178" y="257109"/>
                    </a:cubicBezTo>
                    <a:cubicBezTo>
                      <a:pt x="155464" y="255681"/>
                      <a:pt x="155963" y="254468"/>
                      <a:pt x="156748" y="253326"/>
                    </a:cubicBezTo>
                    <a:cubicBezTo>
                      <a:pt x="157105" y="252755"/>
                      <a:pt x="157534" y="252255"/>
                      <a:pt x="158033" y="251755"/>
                    </a:cubicBezTo>
                    <a:cubicBezTo>
                      <a:pt x="159461" y="250328"/>
                      <a:pt x="161245" y="249328"/>
                      <a:pt x="163315" y="248900"/>
                    </a:cubicBezTo>
                    <a:cubicBezTo>
                      <a:pt x="164029" y="248757"/>
                      <a:pt x="164743" y="248686"/>
                      <a:pt x="165457" y="248686"/>
                    </a:cubicBezTo>
                    <a:close/>
                    <a:moveTo>
                      <a:pt x="322349" y="246259"/>
                    </a:moveTo>
                    <a:cubicBezTo>
                      <a:pt x="324990" y="246259"/>
                      <a:pt x="327489" y="247116"/>
                      <a:pt x="329559" y="248472"/>
                    </a:cubicBezTo>
                    <a:cubicBezTo>
                      <a:pt x="332913" y="250827"/>
                      <a:pt x="335198" y="254753"/>
                      <a:pt x="335198" y="259179"/>
                    </a:cubicBezTo>
                    <a:cubicBezTo>
                      <a:pt x="335198" y="263604"/>
                      <a:pt x="332985" y="267530"/>
                      <a:pt x="329559" y="269886"/>
                    </a:cubicBezTo>
                    <a:cubicBezTo>
                      <a:pt x="327489" y="271313"/>
                      <a:pt x="324990" y="272098"/>
                      <a:pt x="322349" y="272098"/>
                    </a:cubicBezTo>
                    <a:cubicBezTo>
                      <a:pt x="321493" y="272098"/>
                      <a:pt x="320636" y="271956"/>
                      <a:pt x="319780" y="271813"/>
                    </a:cubicBezTo>
                    <a:cubicBezTo>
                      <a:pt x="313927" y="270599"/>
                      <a:pt x="309501" y="265389"/>
                      <a:pt x="309501" y="259179"/>
                    </a:cubicBezTo>
                    <a:cubicBezTo>
                      <a:pt x="309501" y="252969"/>
                      <a:pt x="313927" y="247758"/>
                      <a:pt x="319780" y="246545"/>
                    </a:cubicBezTo>
                    <a:cubicBezTo>
                      <a:pt x="320565" y="246330"/>
                      <a:pt x="321493" y="246259"/>
                      <a:pt x="322349" y="246259"/>
                    </a:cubicBezTo>
                    <a:close/>
                    <a:moveTo>
                      <a:pt x="400795" y="244903"/>
                    </a:moveTo>
                    <a:cubicBezTo>
                      <a:pt x="408718" y="244903"/>
                      <a:pt x="415071" y="251327"/>
                      <a:pt x="415071" y="259179"/>
                    </a:cubicBezTo>
                    <a:cubicBezTo>
                      <a:pt x="415071" y="267031"/>
                      <a:pt x="408647" y="273455"/>
                      <a:pt x="400795" y="273455"/>
                    </a:cubicBezTo>
                    <a:cubicBezTo>
                      <a:pt x="392943" y="273455"/>
                      <a:pt x="386519" y="267031"/>
                      <a:pt x="386519" y="259179"/>
                    </a:cubicBezTo>
                    <a:cubicBezTo>
                      <a:pt x="386519" y="251256"/>
                      <a:pt x="392943" y="244903"/>
                      <a:pt x="400795" y="244903"/>
                    </a:cubicBezTo>
                    <a:close/>
                    <a:moveTo>
                      <a:pt x="557687" y="241691"/>
                    </a:moveTo>
                    <a:cubicBezTo>
                      <a:pt x="567323" y="241691"/>
                      <a:pt x="575175" y="249543"/>
                      <a:pt x="575175" y="259179"/>
                    </a:cubicBezTo>
                    <a:cubicBezTo>
                      <a:pt x="575175" y="268815"/>
                      <a:pt x="567323" y="276667"/>
                      <a:pt x="557687" y="276667"/>
                    </a:cubicBezTo>
                    <a:cubicBezTo>
                      <a:pt x="548051" y="276667"/>
                      <a:pt x="540199" y="268815"/>
                      <a:pt x="540199" y="259179"/>
                    </a:cubicBezTo>
                    <a:cubicBezTo>
                      <a:pt x="540199" y="249543"/>
                      <a:pt x="548051" y="241691"/>
                      <a:pt x="557687" y="241691"/>
                    </a:cubicBezTo>
                    <a:close/>
                    <a:moveTo>
                      <a:pt x="636061" y="239764"/>
                    </a:moveTo>
                    <a:cubicBezTo>
                      <a:pt x="642771" y="239764"/>
                      <a:pt x="648695" y="243190"/>
                      <a:pt x="652193" y="248330"/>
                    </a:cubicBezTo>
                    <a:cubicBezTo>
                      <a:pt x="654263" y="251399"/>
                      <a:pt x="655476" y="255182"/>
                      <a:pt x="655476" y="259179"/>
                    </a:cubicBezTo>
                    <a:cubicBezTo>
                      <a:pt x="655476" y="263177"/>
                      <a:pt x="654263" y="266960"/>
                      <a:pt x="652193" y="270029"/>
                    </a:cubicBezTo>
                    <a:cubicBezTo>
                      <a:pt x="648695" y="275168"/>
                      <a:pt x="642842" y="278594"/>
                      <a:pt x="636061" y="278594"/>
                    </a:cubicBezTo>
                    <a:cubicBezTo>
                      <a:pt x="634705" y="278594"/>
                      <a:pt x="633420" y="278452"/>
                      <a:pt x="632135" y="278166"/>
                    </a:cubicBezTo>
                    <a:cubicBezTo>
                      <a:pt x="628352" y="277381"/>
                      <a:pt x="624997" y="275525"/>
                      <a:pt x="622356" y="272884"/>
                    </a:cubicBezTo>
                    <a:cubicBezTo>
                      <a:pt x="621500" y="272028"/>
                      <a:pt x="620715" y="271028"/>
                      <a:pt x="620001" y="270029"/>
                    </a:cubicBezTo>
                    <a:cubicBezTo>
                      <a:pt x="618573" y="267959"/>
                      <a:pt x="617574" y="265603"/>
                      <a:pt x="617074" y="263105"/>
                    </a:cubicBezTo>
                    <a:cubicBezTo>
                      <a:pt x="616789" y="261820"/>
                      <a:pt x="616646" y="260535"/>
                      <a:pt x="616646" y="259179"/>
                    </a:cubicBezTo>
                    <a:cubicBezTo>
                      <a:pt x="616646" y="257823"/>
                      <a:pt x="616789" y="256538"/>
                      <a:pt x="617074" y="255253"/>
                    </a:cubicBezTo>
                    <a:cubicBezTo>
                      <a:pt x="617574" y="252755"/>
                      <a:pt x="618573" y="250400"/>
                      <a:pt x="620001" y="248330"/>
                    </a:cubicBezTo>
                    <a:cubicBezTo>
                      <a:pt x="620715" y="247330"/>
                      <a:pt x="621500" y="246331"/>
                      <a:pt x="622356" y="245474"/>
                    </a:cubicBezTo>
                    <a:cubicBezTo>
                      <a:pt x="624926" y="242833"/>
                      <a:pt x="628352" y="240977"/>
                      <a:pt x="632135" y="240192"/>
                    </a:cubicBezTo>
                    <a:cubicBezTo>
                      <a:pt x="633420" y="239907"/>
                      <a:pt x="634705" y="239764"/>
                      <a:pt x="636061" y="239764"/>
                    </a:cubicBezTo>
                    <a:close/>
                    <a:moveTo>
                      <a:pt x="793025" y="235338"/>
                    </a:moveTo>
                    <a:cubicBezTo>
                      <a:pt x="797950" y="235338"/>
                      <a:pt x="802590" y="236837"/>
                      <a:pt x="806373" y="239407"/>
                    </a:cubicBezTo>
                    <a:cubicBezTo>
                      <a:pt x="812725" y="243689"/>
                      <a:pt x="816865" y="250970"/>
                      <a:pt x="816865" y="259179"/>
                    </a:cubicBezTo>
                    <a:cubicBezTo>
                      <a:pt x="816865" y="267387"/>
                      <a:pt x="812654" y="274597"/>
                      <a:pt x="806373" y="278951"/>
                    </a:cubicBezTo>
                    <a:cubicBezTo>
                      <a:pt x="802518" y="281521"/>
                      <a:pt x="797950" y="283020"/>
                      <a:pt x="793025" y="283020"/>
                    </a:cubicBezTo>
                    <a:cubicBezTo>
                      <a:pt x="791383" y="283020"/>
                      <a:pt x="789813" y="282805"/>
                      <a:pt x="788242" y="282520"/>
                    </a:cubicBezTo>
                    <a:cubicBezTo>
                      <a:pt x="777321" y="280307"/>
                      <a:pt x="769184" y="270671"/>
                      <a:pt x="769184" y="259179"/>
                    </a:cubicBezTo>
                    <a:cubicBezTo>
                      <a:pt x="769184" y="247687"/>
                      <a:pt x="777393" y="238050"/>
                      <a:pt x="788242" y="235838"/>
                    </a:cubicBezTo>
                    <a:cubicBezTo>
                      <a:pt x="789741" y="235481"/>
                      <a:pt x="791383" y="235338"/>
                      <a:pt x="793025" y="235338"/>
                    </a:cubicBezTo>
                    <a:close/>
                    <a:moveTo>
                      <a:pt x="871470" y="232768"/>
                    </a:moveTo>
                    <a:cubicBezTo>
                      <a:pt x="886032" y="232768"/>
                      <a:pt x="897881" y="244617"/>
                      <a:pt x="897881" y="259178"/>
                    </a:cubicBezTo>
                    <a:cubicBezTo>
                      <a:pt x="897881" y="273740"/>
                      <a:pt x="886032" y="285589"/>
                      <a:pt x="871470" y="285589"/>
                    </a:cubicBezTo>
                    <a:cubicBezTo>
                      <a:pt x="856909" y="285589"/>
                      <a:pt x="845060" y="273740"/>
                      <a:pt x="845060" y="259178"/>
                    </a:cubicBezTo>
                    <a:cubicBezTo>
                      <a:pt x="845060" y="244617"/>
                      <a:pt x="856909" y="232768"/>
                      <a:pt x="871470" y="232768"/>
                    </a:cubicBezTo>
                    <a:close/>
                    <a:moveTo>
                      <a:pt x="126198" y="209927"/>
                    </a:moveTo>
                    <a:cubicBezTo>
                      <a:pt x="131694" y="209927"/>
                      <a:pt x="136191" y="214424"/>
                      <a:pt x="136191" y="219920"/>
                    </a:cubicBezTo>
                    <a:cubicBezTo>
                      <a:pt x="136191" y="225416"/>
                      <a:pt x="131694" y="229913"/>
                      <a:pt x="126198" y="229913"/>
                    </a:cubicBezTo>
                    <a:cubicBezTo>
                      <a:pt x="120631" y="229913"/>
                      <a:pt x="116205" y="225416"/>
                      <a:pt x="116205" y="219920"/>
                    </a:cubicBezTo>
                    <a:cubicBezTo>
                      <a:pt x="116205" y="214353"/>
                      <a:pt x="120702" y="209927"/>
                      <a:pt x="126198" y="209927"/>
                    </a:cubicBezTo>
                    <a:close/>
                    <a:moveTo>
                      <a:pt x="204644" y="208856"/>
                    </a:moveTo>
                    <a:cubicBezTo>
                      <a:pt x="210782" y="208856"/>
                      <a:pt x="215708" y="213853"/>
                      <a:pt x="215708" y="219920"/>
                    </a:cubicBezTo>
                    <a:cubicBezTo>
                      <a:pt x="215708" y="226058"/>
                      <a:pt x="210782" y="230984"/>
                      <a:pt x="204644" y="230984"/>
                    </a:cubicBezTo>
                    <a:cubicBezTo>
                      <a:pt x="198505" y="230984"/>
                      <a:pt x="193580" y="225987"/>
                      <a:pt x="193580" y="219920"/>
                    </a:cubicBezTo>
                    <a:cubicBezTo>
                      <a:pt x="193580" y="213781"/>
                      <a:pt x="198577" y="208856"/>
                      <a:pt x="204644" y="208856"/>
                    </a:cubicBezTo>
                    <a:close/>
                    <a:moveTo>
                      <a:pt x="361536" y="206358"/>
                    </a:moveTo>
                    <a:cubicBezTo>
                      <a:pt x="369031" y="206358"/>
                      <a:pt x="375098" y="212425"/>
                      <a:pt x="375098" y="219920"/>
                    </a:cubicBezTo>
                    <a:cubicBezTo>
                      <a:pt x="375098" y="227415"/>
                      <a:pt x="369031" y="233482"/>
                      <a:pt x="361536" y="233482"/>
                    </a:cubicBezTo>
                    <a:cubicBezTo>
                      <a:pt x="354041" y="233482"/>
                      <a:pt x="347974" y="227415"/>
                      <a:pt x="347974" y="219920"/>
                    </a:cubicBezTo>
                    <a:cubicBezTo>
                      <a:pt x="347974" y="212425"/>
                      <a:pt x="354041" y="206358"/>
                      <a:pt x="361536" y="206358"/>
                    </a:cubicBezTo>
                    <a:close/>
                    <a:moveTo>
                      <a:pt x="440054" y="204930"/>
                    </a:moveTo>
                    <a:cubicBezTo>
                      <a:pt x="448334" y="204930"/>
                      <a:pt x="455043" y="211640"/>
                      <a:pt x="455043" y="219920"/>
                    </a:cubicBezTo>
                    <a:cubicBezTo>
                      <a:pt x="455043" y="228200"/>
                      <a:pt x="448262" y="234981"/>
                      <a:pt x="440054" y="234909"/>
                    </a:cubicBezTo>
                    <a:cubicBezTo>
                      <a:pt x="431774" y="234909"/>
                      <a:pt x="425064" y="228200"/>
                      <a:pt x="425064" y="219920"/>
                    </a:cubicBezTo>
                    <a:cubicBezTo>
                      <a:pt x="425064" y="211640"/>
                      <a:pt x="431774" y="204930"/>
                      <a:pt x="440054" y="204930"/>
                    </a:cubicBezTo>
                    <a:close/>
                    <a:moveTo>
                      <a:pt x="596946" y="201504"/>
                    </a:moveTo>
                    <a:cubicBezTo>
                      <a:pt x="607082" y="201504"/>
                      <a:pt x="615362" y="209713"/>
                      <a:pt x="615362" y="219920"/>
                    </a:cubicBezTo>
                    <a:cubicBezTo>
                      <a:pt x="615362" y="230127"/>
                      <a:pt x="607082" y="238407"/>
                      <a:pt x="596946" y="238336"/>
                    </a:cubicBezTo>
                    <a:cubicBezTo>
                      <a:pt x="586810" y="238336"/>
                      <a:pt x="578530" y="230127"/>
                      <a:pt x="578530" y="219920"/>
                    </a:cubicBezTo>
                    <a:cubicBezTo>
                      <a:pt x="578530" y="209784"/>
                      <a:pt x="586739" y="201504"/>
                      <a:pt x="596946" y="201504"/>
                    </a:cubicBezTo>
                    <a:close/>
                    <a:moveTo>
                      <a:pt x="675321" y="199506"/>
                    </a:moveTo>
                    <a:cubicBezTo>
                      <a:pt x="686598" y="199506"/>
                      <a:pt x="695735" y="208643"/>
                      <a:pt x="695735" y="219921"/>
                    </a:cubicBezTo>
                    <a:cubicBezTo>
                      <a:pt x="695735" y="231199"/>
                      <a:pt x="686598" y="240407"/>
                      <a:pt x="675321" y="240335"/>
                    </a:cubicBezTo>
                    <a:cubicBezTo>
                      <a:pt x="664043" y="240335"/>
                      <a:pt x="654906" y="231199"/>
                      <a:pt x="654906" y="219921"/>
                    </a:cubicBezTo>
                    <a:cubicBezTo>
                      <a:pt x="654906" y="208643"/>
                      <a:pt x="664043" y="199506"/>
                      <a:pt x="675321" y="199506"/>
                    </a:cubicBezTo>
                    <a:close/>
                    <a:moveTo>
                      <a:pt x="832283" y="194866"/>
                    </a:moveTo>
                    <a:cubicBezTo>
                      <a:pt x="846131" y="194866"/>
                      <a:pt x="857337" y="206073"/>
                      <a:pt x="857337" y="219920"/>
                    </a:cubicBezTo>
                    <a:cubicBezTo>
                      <a:pt x="857337" y="233768"/>
                      <a:pt x="846059" y="245046"/>
                      <a:pt x="832283" y="245046"/>
                    </a:cubicBezTo>
                    <a:cubicBezTo>
                      <a:pt x="818436" y="245046"/>
                      <a:pt x="807229" y="233768"/>
                      <a:pt x="807229" y="219920"/>
                    </a:cubicBezTo>
                    <a:cubicBezTo>
                      <a:pt x="807229" y="206073"/>
                      <a:pt x="818436" y="194866"/>
                      <a:pt x="832283" y="194866"/>
                    </a:cubicBezTo>
                    <a:close/>
                    <a:moveTo>
                      <a:pt x="165529" y="170240"/>
                    </a:moveTo>
                    <a:cubicBezTo>
                      <a:pt x="169169" y="170240"/>
                      <a:pt x="172381" y="172096"/>
                      <a:pt x="174237" y="174880"/>
                    </a:cubicBezTo>
                    <a:cubicBezTo>
                      <a:pt x="175379" y="176521"/>
                      <a:pt x="176022" y="178591"/>
                      <a:pt x="176022" y="180733"/>
                    </a:cubicBezTo>
                    <a:cubicBezTo>
                      <a:pt x="176022" y="182160"/>
                      <a:pt x="175665" y="183517"/>
                      <a:pt x="175165" y="184801"/>
                    </a:cubicBezTo>
                    <a:cubicBezTo>
                      <a:pt x="174879" y="185444"/>
                      <a:pt x="174523" y="186015"/>
                      <a:pt x="174166" y="186586"/>
                    </a:cubicBezTo>
                    <a:cubicBezTo>
                      <a:pt x="173737" y="187157"/>
                      <a:pt x="173309" y="187657"/>
                      <a:pt x="173024" y="188299"/>
                    </a:cubicBezTo>
                    <a:cubicBezTo>
                      <a:pt x="171096" y="190226"/>
                      <a:pt x="168527" y="191368"/>
                      <a:pt x="165600" y="191368"/>
                    </a:cubicBezTo>
                    <a:cubicBezTo>
                      <a:pt x="164815" y="191368"/>
                      <a:pt x="164173" y="191297"/>
                      <a:pt x="163459" y="191154"/>
                    </a:cubicBezTo>
                    <a:cubicBezTo>
                      <a:pt x="161460" y="190726"/>
                      <a:pt x="159604" y="189727"/>
                      <a:pt x="158177" y="188299"/>
                    </a:cubicBezTo>
                    <a:cubicBezTo>
                      <a:pt x="157677" y="187799"/>
                      <a:pt x="157249" y="187300"/>
                      <a:pt x="156892" y="186729"/>
                    </a:cubicBezTo>
                    <a:cubicBezTo>
                      <a:pt x="156464" y="186158"/>
                      <a:pt x="156178" y="185587"/>
                      <a:pt x="155893" y="184944"/>
                    </a:cubicBezTo>
                    <a:cubicBezTo>
                      <a:pt x="155607" y="184302"/>
                      <a:pt x="155393" y="183659"/>
                      <a:pt x="155250" y="182946"/>
                    </a:cubicBezTo>
                    <a:cubicBezTo>
                      <a:pt x="155107" y="182232"/>
                      <a:pt x="155036" y="181518"/>
                      <a:pt x="155036" y="180804"/>
                    </a:cubicBezTo>
                    <a:cubicBezTo>
                      <a:pt x="155036" y="180019"/>
                      <a:pt x="155107" y="179377"/>
                      <a:pt x="155250" y="178663"/>
                    </a:cubicBezTo>
                    <a:cubicBezTo>
                      <a:pt x="155536" y="177235"/>
                      <a:pt x="156035" y="176022"/>
                      <a:pt x="156820" y="174880"/>
                    </a:cubicBezTo>
                    <a:cubicBezTo>
                      <a:pt x="157177" y="174309"/>
                      <a:pt x="157606" y="173809"/>
                      <a:pt x="158105" y="173309"/>
                    </a:cubicBezTo>
                    <a:cubicBezTo>
                      <a:pt x="159533" y="171882"/>
                      <a:pt x="161317" y="170882"/>
                      <a:pt x="163387" y="170454"/>
                    </a:cubicBezTo>
                    <a:cubicBezTo>
                      <a:pt x="164101" y="170311"/>
                      <a:pt x="164815" y="170240"/>
                      <a:pt x="165529" y="170240"/>
                    </a:cubicBezTo>
                    <a:close/>
                    <a:moveTo>
                      <a:pt x="243903" y="169098"/>
                    </a:moveTo>
                    <a:cubicBezTo>
                      <a:pt x="250327" y="169098"/>
                      <a:pt x="255538" y="174309"/>
                      <a:pt x="255538" y="180733"/>
                    </a:cubicBezTo>
                    <a:cubicBezTo>
                      <a:pt x="255538" y="182303"/>
                      <a:pt x="255181" y="183874"/>
                      <a:pt x="254610" y="185230"/>
                    </a:cubicBezTo>
                    <a:cubicBezTo>
                      <a:pt x="253967" y="186657"/>
                      <a:pt x="253182" y="187871"/>
                      <a:pt x="252111" y="188942"/>
                    </a:cubicBezTo>
                    <a:cubicBezTo>
                      <a:pt x="250041" y="191083"/>
                      <a:pt x="247115" y="192368"/>
                      <a:pt x="243903" y="192368"/>
                    </a:cubicBezTo>
                    <a:cubicBezTo>
                      <a:pt x="240691" y="192368"/>
                      <a:pt x="237764" y="191012"/>
                      <a:pt x="235694" y="188942"/>
                    </a:cubicBezTo>
                    <a:cubicBezTo>
                      <a:pt x="234624" y="187871"/>
                      <a:pt x="233767" y="186586"/>
                      <a:pt x="233196" y="185230"/>
                    </a:cubicBezTo>
                    <a:cubicBezTo>
                      <a:pt x="232625" y="183874"/>
                      <a:pt x="232268" y="182303"/>
                      <a:pt x="232268" y="180733"/>
                    </a:cubicBezTo>
                    <a:cubicBezTo>
                      <a:pt x="232268" y="174309"/>
                      <a:pt x="237479" y="169098"/>
                      <a:pt x="243903" y="169098"/>
                    </a:cubicBezTo>
                    <a:close/>
                    <a:moveTo>
                      <a:pt x="400795" y="166385"/>
                    </a:moveTo>
                    <a:cubicBezTo>
                      <a:pt x="408718" y="166385"/>
                      <a:pt x="415071" y="172809"/>
                      <a:pt x="415071" y="180661"/>
                    </a:cubicBezTo>
                    <a:cubicBezTo>
                      <a:pt x="415071" y="182660"/>
                      <a:pt x="414642" y="184515"/>
                      <a:pt x="413929" y="186229"/>
                    </a:cubicBezTo>
                    <a:cubicBezTo>
                      <a:pt x="413215" y="187942"/>
                      <a:pt x="412144" y="189512"/>
                      <a:pt x="410859" y="190797"/>
                    </a:cubicBezTo>
                    <a:cubicBezTo>
                      <a:pt x="408290" y="193438"/>
                      <a:pt x="404721" y="195008"/>
                      <a:pt x="400795" y="195008"/>
                    </a:cubicBezTo>
                    <a:cubicBezTo>
                      <a:pt x="396869" y="195008"/>
                      <a:pt x="393300" y="193366"/>
                      <a:pt x="390730" y="190797"/>
                    </a:cubicBezTo>
                    <a:cubicBezTo>
                      <a:pt x="389446" y="189441"/>
                      <a:pt x="388375" y="187942"/>
                      <a:pt x="387661" y="186229"/>
                    </a:cubicBezTo>
                    <a:cubicBezTo>
                      <a:pt x="386947" y="184515"/>
                      <a:pt x="386519" y="182660"/>
                      <a:pt x="386519" y="180661"/>
                    </a:cubicBezTo>
                    <a:cubicBezTo>
                      <a:pt x="386519" y="172738"/>
                      <a:pt x="392943" y="166385"/>
                      <a:pt x="400795" y="166385"/>
                    </a:cubicBezTo>
                    <a:close/>
                    <a:moveTo>
                      <a:pt x="479098" y="164815"/>
                    </a:moveTo>
                    <a:cubicBezTo>
                      <a:pt x="484594" y="164815"/>
                      <a:pt x="489376" y="167599"/>
                      <a:pt x="492232" y="171810"/>
                    </a:cubicBezTo>
                    <a:cubicBezTo>
                      <a:pt x="493945" y="174380"/>
                      <a:pt x="494944" y="177378"/>
                      <a:pt x="494944" y="180661"/>
                    </a:cubicBezTo>
                    <a:cubicBezTo>
                      <a:pt x="494944" y="182803"/>
                      <a:pt x="494516" y="184873"/>
                      <a:pt x="493731" y="186800"/>
                    </a:cubicBezTo>
                    <a:cubicBezTo>
                      <a:pt x="493374" y="187799"/>
                      <a:pt x="492874" y="188656"/>
                      <a:pt x="492303" y="189512"/>
                    </a:cubicBezTo>
                    <a:cubicBezTo>
                      <a:pt x="491732" y="190369"/>
                      <a:pt x="491090" y="191154"/>
                      <a:pt x="490304" y="191939"/>
                    </a:cubicBezTo>
                    <a:cubicBezTo>
                      <a:pt x="487449" y="194794"/>
                      <a:pt x="483452" y="196579"/>
                      <a:pt x="479098" y="196579"/>
                    </a:cubicBezTo>
                    <a:cubicBezTo>
                      <a:pt x="477956" y="196579"/>
                      <a:pt x="476885" y="196436"/>
                      <a:pt x="475886" y="196222"/>
                    </a:cubicBezTo>
                    <a:cubicBezTo>
                      <a:pt x="472816" y="195651"/>
                      <a:pt x="470033" y="194081"/>
                      <a:pt x="467891" y="191939"/>
                    </a:cubicBezTo>
                    <a:cubicBezTo>
                      <a:pt x="467177" y="191225"/>
                      <a:pt x="466535" y="190440"/>
                      <a:pt x="465964" y="189584"/>
                    </a:cubicBezTo>
                    <a:cubicBezTo>
                      <a:pt x="465393" y="188727"/>
                      <a:pt x="464965" y="187799"/>
                      <a:pt x="464536" y="186871"/>
                    </a:cubicBezTo>
                    <a:cubicBezTo>
                      <a:pt x="464108" y="185872"/>
                      <a:pt x="463823" y="184873"/>
                      <a:pt x="463608" y="183873"/>
                    </a:cubicBezTo>
                    <a:cubicBezTo>
                      <a:pt x="463466" y="182803"/>
                      <a:pt x="463323" y="181732"/>
                      <a:pt x="463323" y="180661"/>
                    </a:cubicBezTo>
                    <a:cubicBezTo>
                      <a:pt x="463323" y="179519"/>
                      <a:pt x="463394" y="178449"/>
                      <a:pt x="463608" y="177449"/>
                    </a:cubicBezTo>
                    <a:cubicBezTo>
                      <a:pt x="464037" y="175379"/>
                      <a:pt x="464822" y="173523"/>
                      <a:pt x="465964" y="171810"/>
                    </a:cubicBezTo>
                    <a:cubicBezTo>
                      <a:pt x="466535" y="170954"/>
                      <a:pt x="467177" y="170168"/>
                      <a:pt x="467891" y="169455"/>
                    </a:cubicBezTo>
                    <a:cubicBezTo>
                      <a:pt x="470033" y="167313"/>
                      <a:pt x="472816" y="165814"/>
                      <a:pt x="475886" y="165172"/>
                    </a:cubicBezTo>
                    <a:cubicBezTo>
                      <a:pt x="476956" y="164958"/>
                      <a:pt x="478027" y="164815"/>
                      <a:pt x="479098" y="164815"/>
                    </a:cubicBezTo>
                    <a:close/>
                    <a:moveTo>
                      <a:pt x="636061" y="161317"/>
                    </a:moveTo>
                    <a:cubicBezTo>
                      <a:pt x="642771" y="161317"/>
                      <a:pt x="648695" y="164743"/>
                      <a:pt x="652193" y="169883"/>
                    </a:cubicBezTo>
                    <a:cubicBezTo>
                      <a:pt x="654263" y="172952"/>
                      <a:pt x="655476" y="176735"/>
                      <a:pt x="655476" y="180732"/>
                    </a:cubicBezTo>
                    <a:cubicBezTo>
                      <a:pt x="655476" y="183445"/>
                      <a:pt x="654977" y="185943"/>
                      <a:pt x="653977" y="188298"/>
                    </a:cubicBezTo>
                    <a:cubicBezTo>
                      <a:pt x="653478" y="189441"/>
                      <a:pt x="652907" y="190583"/>
                      <a:pt x="652193" y="191582"/>
                    </a:cubicBezTo>
                    <a:cubicBezTo>
                      <a:pt x="651479" y="192581"/>
                      <a:pt x="650694" y="193581"/>
                      <a:pt x="649766" y="194437"/>
                    </a:cubicBezTo>
                    <a:cubicBezTo>
                      <a:pt x="646268" y="198006"/>
                      <a:pt x="641415" y="200148"/>
                      <a:pt x="636061" y="200148"/>
                    </a:cubicBezTo>
                    <a:cubicBezTo>
                      <a:pt x="634705" y="200148"/>
                      <a:pt x="633420" y="200005"/>
                      <a:pt x="632135" y="199719"/>
                    </a:cubicBezTo>
                    <a:cubicBezTo>
                      <a:pt x="628352" y="198934"/>
                      <a:pt x="624997" y="197078"/>
                      <a:pt x="622356" y="194437"/>
                    </a:cubicBezTo>
                    <a:cubicBezTo>
                      <a:pt x="621500" y="193581"/>
                      <a:pt x="620715" y="192581"/>
                      <a:pt x="620001" y="191582"/>
                    </a:cubicBezTo>
                    <a:cubicBezTo>
                      <a:pt x="619287" y="190583"/>
                      <a:pt x="618716" y="189441"/>
                      <a:pt x="618216" y="188298"/>
                    </a:cubicBezTo>
                    <a:cubicBezTo>
                      <a:pt x="617717" y="187156"/>
                      <a:pt x="617360" y="185943"/>
                      <a:pt x="617074" y="184658"/>
                    </a:cubicBezTo>
                    <a:cubicBezTo>
                      <a:pt x="616789" y="183373"/>
                      <a:pt x="616646" y="182088"/>
                      <a:pt x="616646" y="180732"/>
                    </a:cubicBezTo>
                    <a:cubicBezTo>
                      <a:pt x="616646" y="179376"/>
                      <a:pt x="616789" y="178091"/>
                      <a:pt x="617074" y="176806"/>
                    </a:cubicBezTo>
                    <a:cubicBezTo>
                      <a:pt x="617574" y="174308"/>
                      <a:pt x="618573" y="171953"/>
                      <a:pt x="620001" y="169883"/>
                    </a:cubicBezTo>
                    <a:cubicBezTo>
                      <a:pt x="620715" y="168883"/>
                      <a:pt x="621500" y="167884"/>
                      <a:pt x="622356" y="167027"/>
                    </a:cubicBezTo>
                    <a:cubicBezTo>
                      <a:pt x="624926" y="164386"/>
                      <a:pt x="628352" y="162530"/>
                      <a:pt x="632135" y="161745"/>
                    </a:cubicBezTo>
                    <a:cubicBezTo>
                      <a:pt x="633420" y="161460"/>
                      <a:pt x="634705" y="161317"/>
                      <a:pt x="636061" y="161317"/>
                    </a:cubicBezTo>
                    <a:close/>
                    <a:moveTo>
                      <a:pt x="714579" y="159247"/>
                    </a:moveTo>
                    <a:cubicBezTo>
                      <a:pt x="726428" y="159247"/>
                      <a:pt x="736064" y="168883"/>
                      <a:pt x="736064" y="180732"/>
                    </a:cubicBezTo>
                    <a:cubicBezTo>
                      <a:pt x="736064" y="183659"/>
                      <a:pt x="735422" y="186514"/>
                      <a:pt x="734351" y="189084"/>
                    </a:cubicBezTo>
                    <a:cubicBezTo>
                      <a:pt x="733281" y="191653"/>
                      <a:pt x="731710" y="193937"/>
                      <a:pt x="729854" y="195936"/>
                    </a:cubicBezTo>
                    <a:cubicBezTo>
                      <a:pt x="726000" y="199791"/>
                      <a:pt x="720575" y="202218"/>
                      <a:pt x="714651" y="202218"/>
                    </a:cubicBezTo>
                    <a:cubicBezTo>
                      <a:pt x="708726" y="202218"/>
                      <a:pt x="703373" y="199862"/>
                      <a:pt x="699447" y="195936"/>
                    </a:cubicBezTo>
                    <a:cubicBezTo>
                      <a:pt x="697448" y="194009"/>
                      <a:pt x="695878" y="191653"/>
                      <a:pt x="694807" y="189084"/>
                    </a:cubicBezTo>
                    <a:cubicBezTo>
                      <a:pt x="693665" y="186514"/>
                      <a:pt x="693094" y="183730"/>
                      <a:pt x="693094" y="180732"/>
                    </a:cubicBezTo>
                    <a:cubicBezTo>
                      <a:pt x="693094" y="168883"/>
                      <a:pt x="702730" y="159247"/>
                      <a:pt x="714579" y="159247"/>
                    </a:cubicBezTo>
                    <a:close/>
                    <a:moveTo>
                      <a:pt x="871470" y="154322"/>
                    </a:moveTo>
                    <a:cubicBezTo>
                      <a:pt x="886032" y="154322"/>
                      <a:pt x="897881" y="166171"/>
                      <a:pt x="897881" y="180732"/>
                    </a:cubicBezTo>
                    <a:cubicBezTo>
                      <a:pt x="897881" y="184373"/>
                      <a:pt x="897167" y="187870"/>
                      <a:pt x="895811" y="191011"/>
                    </a:cubicBezTo>
                    <a:cubicBezTo>
                      <a:pt x="894455" y="194152"/>
                      <a:pt x="892527" y="197007"/>
                      <a:pt x="890172" y="199434"/>
                    </a:cubicBezTo>
                    <a:cubicBezTo>
                      <a:pt x="885389" y="204216"/>
                      <a:pt x="878751" y="207143"/>
                      <a:pt x="871470" y="207143"/>
                    </a:cubicBezTo>
                    <a:cubicBezTo>
                      <a:pt x="864118" y="207143"/>
                      <a:pt x="857551" y="204216"/>
                      <a:pt x="852769" y="199434"/>
                    </a:cubicBezTo>
                    <a:cubicBezTo>
                      <a:pt x="850413" y="197007"/>
                      <a:pt x="848486" y="194152"/>
                      <a:pt x="847130" y="191011"/>
                    </a:cubicBezTo>
                    <a:cubicBezTo>
                      <a:pt x="845774" y="187870"/>
                      <a:pt x="845060" y="184373"/>
                      <a:pt x="845060" y="180732"/>
                    </a:cubicBezTo>
                    <a:cubicBezTo>
                      <a:pt x="845060" y="166171"/>
                      <a:pt x="856909" y="154322"/>
                      <a:pt x="871470" y="154322"/>
                    </a:cubicBezTo>
                    <a:close/>
                    <a:moveTo>
                      <a:pt x="126198" y="131481"/>
                    </a:moveTo>
                    <a:cubicBezTo>
                      <a:pt x="131694" y="131481"/>
                      <a:pt x="136191" y="135978"/>
                      <a:pt x="136191" y="141474"/>
                    </a:cubicBezTo>
                    <a:cubicBezTo>
                      <a:pt x="136191" y="146970"/>
                      <a:pt x="131694" y="151467"/>
                      <a:pt x="126198" y="151467"/>
                    </a:cubicBezTo>
                    <a:cubicBezTo>
                      <a:pt x="120631" y="151467"/>
                      <a:pt x="116205" y="146970"/>
                      <a:pt x="116205" y="141474"/>
                    </a:cubicBezTo>
                    <a:cubicBezTo>
                      <a:pt x="116205" y="135907"/>
                      <a:pt x="120702" y="131481"/>
                      <a:pt x="126198" y="131481"/>
                    </a:cubicBezTo>
                    <a:close/>
                    <a:moveTo>
                      <a:pt x="204644" y="130410"/>
                    </a:moveTo>
                    <a:cubicBezTo>
                      <a:pt x="210782" y="130410"/>
                      <a:pt x="215708" y="135407"/>
                      <a:pt x="215708" y="141474"/>
                    </a:cubicBezTo>
                    <a:cubicBezTo>
                      <a:pt x="215708" y="147612"/>
                      <a:pt x="210782" y="152538"/>
                      <a:pt x="204644" y="152538"/>
                    </a:cubicBezTo>
                    <a:cubicBezTo>
                      <a:pt x="198505" y="152538"/>
                      <a:pt x="193580" y="147541"/>
                      <a:pt x="193580" y="141474"/>
                    </a:cubicBezTo>
                    <a:cubicBezTo>
                      <a:pt x="193580" y="135335"/>
                      <a:pt x="198577" y="130410"/>
                      <a:pt x="204644" y="130410"/>
                    </a:cubicBezTo>
                    <a:close/>
                    <a:moveTo>
                      <a:pt x="361536" y="127912"/>
                    </a:moveTo>
                    <a:cubicBezTo>
                      <a:pt x="369031" y="127912"/>
                      <a:pt x="375098" y="133979"/>
                      <a:pt x="375098" y="141474"/>
                    </a:cubicBezTo>
                    <a:cubicBezTo>
                      <a:pt x="375098" y="148969"/>
                      <a:pt x="369031" y="155036"/>
                      <a:pt x="361536" y="155036"/>
                    </a:cubicBezTo>
                    <a:cubicBezTo>
                      <a:pt x="354041" y="155036"/>
                      <a:pt x="347974" y="148969"/>
                      <a:pt x="347974" y="141474"/>
                    </a:cubicBezTo>
                    <a:cubicBezTo>
                      <a:pt x="347974" y="133979"/>
                      <a:pt x="354041" y="127912"/>
                      <a:pt x="361536" y="127912"/>
                    </a:cubicBezTo>
                    <a:close/>
                    <a:moveTo>
                      <a:pt x="440054" y="126484"/>
                    </a:moveTo>
                    <a:cubicBezTo>
                      <a:pt x="448334" y="126484"/>
                      <a:pt x="455043" y="133194"/>
                      <a:pt x="455043" y="141474"/>
                    </a:cubicBezTo>
                    <a:cubicBezTo>
                      <a:pt x="455043" y="149754"/>
                      <a:pt x="448262" y="156535"/>
                      <a:pt x="440054" y="156463"/>
                    </a:cubicBezTo>
                    <a:cubicBezTo>
                      <a:pt x="431774" y="156463"/>
                      <a:pt x="425064" y="149754"/>
                      <a:pt x="425064" y="141474"/>
                    </a:cubicBezTo>
                    <a:cubicBezTo>
                      <a:pt x="425064" y="133194"/>
                      <a:pt x="431774" y="126484"/>
                      <a:pt x="440054" y="126484"/>
                    </a:cubicBezTo>
                    <a:close/>
                    <a:moveTo>
                      <a:pt x="596946" y="123058"/>
                    </a:moveTo>
                    <a:cubicBezTo>
                      <a:pt x="607082" y="123058"/>
                      <a:pt x="615362" y="131267"/>
                      <a:pt x="615362" y="141474"/>
                    </a:cubicBezTo>
                    <a:cubicBezTo>
                      <a:pt x="615362" y="151681"/>
                      <a:pt x="607082" y="159890"/>
                      <a:pt x="596946" y="159890"/>
                    </a:cubicBezTo>
                    <a:cubicBezTo>
                      <a:pt x="586810" y="159890"/>
                      <a:pt x="578530" y="151681"/>
                      <a:pt x="578530" y="141474"/>
                    </a:cubicBezTo>
                    <a:cubicBezTo>
                      <a:pt x="578530" y="131338"/>
                      <a:pt x="586739" y="123058"/>
                      <a:pt x="596946" y="123058"/>
                    </a:cubicBezTo>
                    <a:close/>
                    <a:moveTo>
                      <a:pt x="675321" y="121059"/>
                    </a:moveTo>
                    <a:cubicBezTo>
                      <a:pt x="686598" y="121059"/>
                      <a:pt x="695735" y="130196"/>
                      <a:pt x="695735" y="141474"/>
                    </a:cubicBezTo>
                    <a:cubicBezTo>
                      <a:pt x="695735" y="152752"/>
                      <a:pt x="686598" y="161888"/>
                      <a:pt x="675321" y="161888"/>
                    </a:cubicBezTo>
                    <a:cubicBezTo>
                      <a:pt x="664043" y="161888"/>
                      <a:pt x="654906" y="152752"/>
                      <a:pt x="654906" y="141474"/>
                    </a:cubicBezTo>
                    <a:cubicBezTo>
                      <a:pt x="654906" y="130196"/>
                      <a:pt x="664043" y="121059"/>
                      <a:pt x="675321" y="121059"/>
                    </a:cubicBezTo>
                    <a:close/>
                    <a:moveTo>
                      <a:pt x="832283" y="116348"/>
                    </a:moveTo>
                    <a:cubicBezTo>
                      <a:pt x="846131" y="116348"/>
                      <a:pt x="857337" y="127626"/>
                      <a:pt x="857337" y="141474"/>
                    </a:cubicBezTo>
                    <a:cubicBezTo>
                      <a:pt x="857337" y="155321"/>
                      <a:pt x="846059" y="166599"/>
                      <a:pt x="832283" y="166528"/>
                    </a:cubicBezTo>
                    <a:cubicBezTo>
                      <a:pt x="818436" y="166528"/>
                      <a:pt x="807229" y="155321"/>
                      <a:pt x="807229" y="141474"/>
                    </a:cubicBezTo>
                    <a:cubicBezTo>
                      <a:pt x="807229" y="127555"/>
                      <a:pt x="818436" y="116348"/>
                      <a:pt x="832283" y="116348"/>
                    </a:cubicBezTo>
                    <a:close/>
                    <a:moveTo>
                      <a:pt x="910730" y="113636"/>
                    </a:moveTo>
                    <a:cubicBezTo>
                      <a:pt x="926076" y="113636"/>
                      <a:pt x="938496" y="126127"/>
                      <a:pt x="938496" y="141474"/>
                    </a:cubicBezTo>
                    <a:lnTo>
                      <a:pt x="930397" y="161004"/>
                    </a:lnTo>
                    <a:lnTo>
                      <a:pt x="949989" y="152895"/>
                    </a:lnTo>
                    <a:cubicBezTo>
                      <a:pt x="965335" y="152895"/>
                      <a:pt x="977755" y="165315"/>
                      <a:pt x="977755" y="180662"/>
                    </a:cubicBezTo>
                    <a:cubicBezTo>
                      <a:pt x="977755" y="184516"/>
                      <a:pt x="976970" y="188157"/>
                      <a:pt x="975542" y="191511"/>
                    </a:cubicBezTo>
                    <a:cubicBezTo>
                      <a:pt x="974115" y="194866"/>
                      <a:pt x="972045" y="197864"/>
                      <a:pt x="969618" y="200362"/>
                    </a:cubicBezTo>
                    <a:cubicBezTo>
                      <a:pt x="964621" y="205359"/>
                      <a:pt x="957698" y="208500"/>
                      <a:pt x="949989" y="208500"/>
                    </a:cubicBezTo>
                    <a:lnTo>
                      <a:pt x="930410" y="200383"/>
                    </a:lnTo>
                    <a:lnTo>
                      <a:pt x="938496" y="219920"/>
                    </a:lnTo>
                    <a:cubicBezTo>
                      <a:pt x="938496" y="235266"/>
                      <a:pt x="926005" y="247758"/>
                      <a:pt x="910730" y="247758"/>
                    </a:cubicBezTo>
                    <a:cubicBezTo>
                      <a:pt x="895383" y="247758"/>
                      <a:pt x="882963" y="235266"/>
                      <a:pt x="882963" y="219920"/>
                    </a:cubicBezTo>
                    <a:cubicBezTo>
                      <a:pt x="882963" y="204573"/>
                      <a:pt x="895383" y="192153"/>
                      <a:pt x="910730" y="192153"/>
                    </a:cubicBezTo>
                    <a:lnTo>
                      <a:pt x="930281" y="200246"/>
                    </a:lnTo>
                    <a:lnTo>
                      <a:pt x="924435" y="191511"/>
                    </a:lnTo>
                    <a:cubicBezTo>
                      <a:pt x="923007" y="188157"/>
                      <a:pt x="922222" y="184516"/>
                      <a:pt x="922222" y="180662"/>
                    </a:cubicBezTo>
                    <a:lnTo>
                      <a:pt x="930295" y="161159"/>
                    </a:lnTo>
                    <a:lnTo>
                      <a:pt x="910730" y="169241"/>
                    </a:lnTo>
                    <a:cubicBezTo>
                      <a:pt x="895383" y="169241"/>
                      <a:pt x="882963" y="156821"/>
                      <a:pt x="882963" y="141474"/>
                    </a:cubicBezTo>
                    <a:cubicBezTo>
                      <a:pt x="882963" y="126056"/>
                      <a:pt x="895383" y="113636"/>
                      <a:pt x="910730" y="113636"/>
                    </a:cubicBezTo>
                    <a:close/>
                    <a:moveTo>
                      <a:pt x="86939" y="92793"/>
                    </a:moveTo>
                    <a:cubicBezTo>
                      <a:pt x="92222" y="92793"/>
                      <a:pt x="96433" y="97076"/>
                      <a:pt x="96433" y="102286"/>
                    </a:cubicBezTo>
                    <a:cubicBezTo>
                      <a:pt x="96433" y="107497"/>
                      <a:pt x="92222" y="111709"/>
                      <a:pt x="86939" y="111780"/>
                    </a:cubicBezTo>
                    <a:cubicBezTo>
                      <a:pt x="81657" y="111780"/>
                      <a:pt x="77446" y="107497"/>
                      <a:pt x="77446" y="102286"/>
                    </a:cubicBezTo>
                    <a:cubicBezTo>
                      <a:pt x="77446" y="97004"/>
                      <a:pt x="81729" y="92793"/>
                      <a:pt x="86939" y="92793"/>
                    </a:cubicBezTo>
                    <a:close/>
                    <a:moveTo>
                      <a:pt x="165457" y="91794"/>
                    </a:moveTo>
                    <a:cubicBezTo>
                      <a:pt x="169097" y="91794"/>
                      <a:pt x="172309" y="93650"/>
                      <a:pt x="174165" y="96434"/>
                    </a:cubicBezTo>
                    <a:cubicBezTo>
                      <a:pt x="175307" y="98075"/>
                      <a:pt x="175950" y="100145"/>
                      <a:pt x="175950" y="102287"/>
                    </a:cubicBezTo>
                    <a:cubicBezTo>
                      <a:pt x="175950" y="104428"/>
                      <a:pt x="175307" y="106498"/>
                      <a:pt x="174165" y="108140"/>
                    </a:cubicBezTo>
                    <a:cubicBezTo>
                      <a:pt x="172238" y="110924"/>
                      <a:pt x="169026" y="112780"/>
                      <a:pt x="165457" y="112922"/>
                    </a:cubicBezTo>
                    <a:cubicBezTo>
                      <a:pt x="164672" y="112922"/>
                      <a:pt x="164029" y="112851"/>
                      <a:pt x="163315" y="112708"/>
                    </a:cubicBezTo>
                    <a:cubicBezTo>
                      <a:pt x="161317" y="112280"/>
                      <a:pt x="159461" y="111281"/>
                      <a:pt x="158033" y="109853"/>
                    </a:cubicBezTo>
                    <a:cubicBezTo>
                      <a:pt x="157534" y="109353"/>
                      <a:pt x="157105" y="108854"/>
                      <a:pt x="156748" y="108283"/>
                    </a:cubicBezTo>
                    <a:cubicBezTo>
                      <a:pt x="156035" y="107141"/>
                      <a:pt x="155464" y="105856"/>
                      <a:pt x="155178" y="104500"/>
                    </a:cubicBezTo>
                    <a:cubicBezTo>
                      <a:pt x="155035" y="103786"/>
                      <a:pt x="154964" y="103072"/>
                      <a:pt x="154964" y="102358"/>
                    </a:cubicBezTo>
                    <a:cubicBezTo>
                      <a:pt x="154964" y="101573"/>
                      <a:pt x="155035" y="100931"/>
                      <a:pt x="155178" y="100217"/>
                    </a:cubicBezTo>
                    <a:cubicBezTo>
                      <a:pt x="155464" y="98789"/>
                      <a:pt x="155963" y="97576"/>
                      <a:pt x="156748" y="96434"/>
                    </a:cubicBezTo>
                    <a:cubicBezTo>
                      <a:pt x="157105" y="95863"/>
                      <a:pt x="157534" y="95363"/>
                      <a:pt x="158033" y="94863"/>
                    </a:cubicBezTo>
                    <a:cubicBezTo>
                      <a:pt x="159461" y="93436"/>
                      <a:pt x="161245" y="92436"/>
                      <a:pt x="163315" y="92008"/>
                    </a:cubicBezTo>
                    <a:cubicBezTo>
                      <a:pt x="164029" y="91865"/>
                      <a:pt x="164743" y="91794"/>
                      <a:pt x="165457" y="91794"/>
                    </a:cubicBezTo>
                    <a:close/>
                    <a:moveTo>
                      <a:pt x="322349" y="89367"/>
                    </a:moveTo>
                    <a:cubicBezTo>
                      <a:pt x="324990" y="89367"/>
                      <a:pt x="327489" y="90224"/>
                      <a:pt x="329559" y="91580"/>
                    </a:cubicBezTo>
                    <a:cubicBezTo>
                      <a:pt x="332913" y="93935"/>
                      <a:pt x="335198" y="97861"/>
                      <a:pt x="335198" y="102287"/>
                    </a:cubicBezTo>
                    <a:cubicBezTo>
                      <a:pt x="335198" y="106712"/>
                      <a:pt x="332985" y="110638"/>
                      <a:pt x="329559" y="112994"/>
                    </a:cubicBezTo>
                    <a:cubicBezTo>
                      <a:pt x="327489" y="114421"/>
                      <a:pt x="324990" y="115206"/>
                      <a:pt x="322349" y="115206"/>
                    </a:cubicBezTo>
                    <a:cubicBezTo>
                      <a:pt x="321493" y="115206"/>
                      <a:pt x="320636" y="115064"/>
                      <a:pt x="319780" y="114921"/>
                    </a:cubicBezTo>
                    <a:cubicBezTo>
                      <a:pt x="313927" y="113707"/>
                      <a:pt x="309501" y="108497"/>
                      <a:pt x="309501" y="102287"/>
                    </a:cubicBezTo>
                    <a:cubicBezTo>
                      <a:pt x="309501" y="96077"/>
                      <a:pt x="313927" y="90866"/>
                      <a:pt x="319780" y="89653"/>
                    </a:cubicBezTo>
                    <a:cubicBezTo>
                      <a:pt x="320565" y="89438"/>
                      <a:pt x="321493" y="89367"/>
                      <a:pt x="322349" y="89367"/>
                    </a:cubicBezTo>
                    <a:close/>
                    <a:moveTo>
                      <a:pt x="400795" y="88011"/>
                    </a:moveTo>
                    <a:cubicBezTo>
                      <a:pt x="408718" y="88011"/>
                      <a:pt x="415071" y="94435"/>
                      <a:pt x="415071" y="102287"/>
                    </a:cubicBezTo>
                    <a:cubicBezTo>
                      <a:pt x="415071" y="110139"/>
                      <a:pt x="408647" y="116563"/>
                      <a:pt x="400795" y="116563"/>
                    </a:cubicBezTo>
                    <a:cubicBezTo>
                      <a:pt x="392943" y="116563"/>
                      <a:pt x="386519" y="110139"/>
                      <a:pt x="386519" y="102287"/>
                    </a:cubicBezTo>
                    <a:cubicBezTo>
                      <a:pt x="386519" y="94364"/>
                      <a:pt x="392943" y="88011"/>
                      <a:pt x="400795" y="88011"/>
                    </a:cubicBezTo>
                    <a:close/>
                    <a:moveTo>
                      <a:pt x="557687" y="84798"/>
                    </a:moveTo>
                    <a:cubicBezTo>
                      <a:pt x="567323" y="84798"/>
                      <a:pt x="575175" y="92650"/>
                      <a:pt x="575175" y="102286"/>
                    </a:cubicBezTo>
                    <a:cubicBezTo>
                      <a:pt x="575175" y="111922"/>
                      <a:pt x="567323" y="119774"/>
                      <a:pt x="557687" y="119774"/>
                    </a:cubicBezTo>
                    <a:cubicBezTo>
                      <a:pt x="548051" y="119774"/>
                      <a:pt x="540199" y="111922"/>
                      <a:pt x="540199" y="102286"/>
                    </a:cubicBezTo>
                    <a:cubicBezTo>
                      <a:pt x="540199" y="92650"/>
                      <a:pt x="548051" y="84798"/>
                      <a:pt x="557687" y="84798"/>
                    </a:cubicBezTo>
                    <a:close/>
                    <a:moveTo>
                      <a:pt x="636061" y="82871"/>
                    </a:moveTo>
                    <a:cubicBezTo>
                      <a:pt x="642771" y="82871"/>
                      <a:pt x="648695" y="86297"/>
                      <a:pt x="652193" y="91437"/>
                    </a:cubicBezTo>
                    <a:cubicBezTo>
                      <a:pt x="654263" y="94506"/>
                      <a:pt x="655476" y="98289"/>
                      <a:pt x="655476" y="102286"/>
                    </a:cubicBezTo>
                    <a:cubicBezTo>
                      <a:pt x="655476" y="106284"/>
                      <a:pt x="654263" y="110067"/>
                      <a:pt x="652193" y="113136"/>
                    </a:cubicBezTo>
                    <a:cubicBezTo>
                      <a:pt x="648695" y="118275"/>
                      <a:pt x="642842" y="121702"/>
                      <a:pt x="636061" y="121702"/>
                    </a:cubicBezTo>
                    <a:cubicBezTo>
                      <a:pt x="634705" y="121702"/>
                      <a:pt x="633420" y="121559"/>
                      <a:pt x="632135" y="121273"/>
                    </a:cubicBezTo>
                    <a:cubicBezTo>
                      <a:pt x="628352" y="120488"/>
                      <a:pt x="624997" y="118632"/>
                      <a:pt x="622356" y="115991"/>
                    </a:cubicBezTo>
                    <a:cubicBezTo>
                      <a:pt x="621500" y="115135"/>
                      <a:pt x="620715" y="114135"/>
                      <a:pt x="620001" y="113136"/>
                    </a:cubicBezTo>
                    <a:cubicBezTo>
                      <a:pt x="618573" y="111066"/>
                      <a:pt x="617574" y="108710"/>
                      <a:pt x="617074" y="106212"/>
                    </a:cubicBezTo>
                    <a:cubicBezTo>
                      <a:pt x="616789" y="104927"/>
                      <a:pt x="616646" y="103642"/>
                      <a:pt x="616646" y="102286"/>
                    </a:cubicBezTo>
                    <a:cubicBezTo>
                      <a:pt x="616646" y="100930"/>
                      <a:pt x="616789" y="99645"/>
                      <a:pt x="617074" y="98360"/>
                    </a:cubicBezTo>
                    <a:cubicBezTo>
                      <a:pt x="617574" y="95862"/>
                      <a:pt x="618573" y="93507"/>
                      <a:pt x="620001" y="91437"/>
                    </a:cubicBezTo>
                    <a:cubicBezTo>
                      <a:pt x="620715" y="90437"/>
                      <a:pt x="621500" y="89438"/>
                      <a:pt x="622356" y="88581"/>
                    </a:cubicBezTo>
                    <a:cubicBezTo>
                      <a:pt x="624926" y="85940"/>
                      <a:pt x="628352" y="84084"/>
                      <a:pt x="632135" y="83299"/>
                    </a:cubicBezTo>
                    <a:cubicBezTo>
                      <a:pt x="633420" y="83014"/>
                      <a:pt x="634705" y="82871"/>
                      <a:pt x="636061" y="82871"/>
                    </a:cubicBezTo>
                    <a:close/>
                    <a:moveTo>
                      <a:pt x="793025" y="78446"/>
                    </a:moveTo>
                    <a:cubicBezTo>
                      <a:pt x="797950" y="78446"/>
                      <a:pt x="802590" y="79945"/>
                      <a:pt x="806373" y="82515"/>
                    </a:cubicBezTo>
                    <a:cubicBezTo>
                      <a:pt x="812725" y="86797"/>
                      <a:pt x="816865" y="94078"/>
                      <a:pt x="816865" y="102287"/>
                    </a:cubicBezTo>
                    <a:cubicBezTo>
                      <a:pt x="816865" y="110495"/>
                      <a:pt x="812654" y="117776"/>
                      <a:pt x="806373" y="122059"/>
                    </a:cubicBezTo>
                    <a:cubicBezTo>
                      <a:pt x="802518" y="124629"/>
                      <a:pt x="797950" y="126128"/>
                      <a:pt x="793025" y="126128"/>
                    </a:cubicBezTo>
                    <a:cubicBezTo>
                      <a:pt x="791383" y="126128"/>
                      <a:pt x="789813" y="125913"/>
                      <a:pt x="788242" y="125628"/>
                    </a:cubicBezTo>
                    <a:cubicBezTo>
                      <a:pt x="777321" y="123415"/>
                      <a:pt x="769184" y="113779"/>
                      <a:pt x="769184" y="102287"/>
                    </a:cubicBezTo>
                    <a:cubicBezTo>
                      <a:pt x="769184" y="90795"/>
                      <a:pt x="777393" y="81158"/>
                      <a:pt x="788242" y="78946"/>
                    </a:cubicBezTo>
                    <a:cubicBezTo>
                      <a:pt x="789741" y="78589"/>
                      <a:pt x="791383" y="78446"/>
                      <a:pt x="793025" y="78446"/>
                    </a:cubicBezTo>
                    <a:close/>
                    <a:moveTo>
                      <a:pt x="871470" y="75876"/>
                    </a:moveTo>
                    <a:cubicBezTo>
                      <a:pt x="886032" y="75876"/>
                      <a:pt x="897881" y="87725"/>
                      <a:pt x="897881" y="102286"/>
                    </a:cubicBezTo>
                    <a:cubicBezTo>
                      <a:pt x="897881" y="116848"/>
                      <a:pt x="886032" y="128697"/>
                      <a:pt x="871470" y="128697"/>
                    </a:cubicBezTo>
                    <a:cubicBezTo>
                      <a:pt x="856909" y="128697"/>
                      <a:pt x="845060" y="116848"/>
                      <a:pt x="845060" y="102286"/>
                    </a:cubicBezTo>
                    <a:cubicBezTo>
                      <a:pt x="845060" y="87725"/>
                      <a:pt x="856909" y="75876"/>
                      <a:pt x="871470" y="75876"/>
                    </a:cubicBezTo>
                    <a:close/>
                    <a:moveTo>
                      <a:pt x="47753" y="54034"/>
                    </a:moveTo>
                    <a:cubicBezTo>
                      <a:pt x="52749" y="54034"/>
                      <a:pt x="56747" y="58031"/>
                      <a:pt x="56747" y="63028"/>
                    </a:cubicBezTo>
                    <a:cubicBezTo>
                      <a:pt x="56747" y="68024"/>
                      <a:pt x="52749" y="72022"/>
                      <a:pt x="47753" y="72022"/>
                    </a:cubicBezTo>
                    <a:cubicBezTo>
                      <a:pt x="42756" y="72022"/>
                      <a:pt x="38759" y="68024"/>
                      <a:pt x="38759" y="63028"/>
                    </a:cubicBezTo>
                    <a:cubicBezTo>
                      <a:pt x="38759" y="58031"/>
                      <a:pt x="42756" y="54034"/>
                      <a:pt x="47753" y="54034"/>
                    </a:cubicBezTo>
                    <a:close/>
                    <a:moveTo>
                      <a:pt x="126198" y="53035"/>
                    </a:moveTo>
                    <a:cubicBezTo>
                      <a:pt x="131694" y="53035"/>
                      <a:pt x="136191" y="57532"/>
                      <a:pt x="136191" y="63028"/>
                    </a:cubicBezTo>
                    <a:cubicBezTo>
                      <a:pt x="136191" y="68524"/>
                      <a:pt x="131694" y="73021"/>
                      <a:pt x="126198" y="73021"/>
                    </a:cubicBezTo>
                    <a:cubicBezTo>
                      <a:pt x="120631" y="73021"/>
                      <a:pt x="116205" y="68524"/>
                      <a:pt x="116205" y="63028"/>
                    </a:cubicBezTo>
                    <a:cubicBezTo>
                      <a:pt x="116205" y="57461"/>
                      <a:pt x="120702" y="53035"/>
                      <a:pt x="126198" y="53035"/>
                    </a:cubicBezTo>
                    <a:close/>
                    <a:moveTo>
                      <a:pt x="283162" y="50822"/>
                    </a:moveTo>
                    <a:cubicBezTo>
                      <a:pt x="289872" y="50822"/>
                      <a:pt x="295368" y="56247"/>
                      <a:pt x="295368" y="63028"/>
                    </a:cubicBezTo>
                    <a:cubicBezTo>
                      <a:pt x="295368" y="69809"/>
                      <a:pt x="289872" y="75305"/>
                      <a:pt x="283162" y="75234"/>
                    </a:cubicBezTo>
                    <a:cubicBezTo>
                      <a:pt x="276452" y="75234"/>
                      <a:pt x="270956" y="69809"/>
                      <a:pt x="270956" y="63028"/>
                    </a:cubicBezTo>
                    <a:cubicBezTo>
                      <a:pt x="270956" y="56318"/>
                      <a:pt x="276381" y="50822"/>
                      <a:pt x="283162" y="50822"/>
                    </a:cubicBezTo>
                    <a:close/>
                    <a:moveTo>
                      <a:pt x="361536" y="49466"/>
                    </a:moveTo>
                    <a:cubicBezTo>
                      <a:pt x="369031" y="49466"/>
                      <a:pt x="375098" y="55533"/>
                      <a:pt x="375098" y="63028"/>
                    </a:cubicBezTo>
                    <a:cubicBezTo>
                      <a:pt x="375098" y="70523"/>
                      <a:pt x="369031" y="76590"/>
                      <a:pt x="361536" y="76590"/>
                    </a:cubicBezTo>
                    <a:cubicBezTo>
                      <a:pt x="354041" y="76590"/>
                      <a:pt x="347974" y="70523"/>
                      <a:pt x="347974" y="63028"/>
                    </a:cubicBezTo>
                    <a:cubicBezTo>
                      <a:pt x="347974" y="55533"/>
                      <a:pt x="354041" y="49466"/>
                      <a:pt x="361536" y="49466"/>
                    </a:cubicBezTo>
                    <a:close/>
                    <a:moveTo>
                      <a:pt x="518428" y="46396"/>
                    </a:moveTo>
                    <a:cubicBezTo>
                      <a:pt x="527636" y="46396"/>
                      <a:pt x="535060" y="53819"/>
                      <a:pt x="535060" y="63027"/>
                    </a:cubicBezTo>
                    <a:cubicBezTo>
                      <a:pt x="535060" y="72235"/>
                      <a:pt x="527636" y="79730"/>
                      <a:pt x="518428" y="79659"/>
                    </a:cubicBezTo>
                    <a:cubicBezTo>
                      <a:pt x="509220" y="79659"/>
                      <a:pt x="501797" y="72235"/>
                      <a:pt x="501797" y="63027"/>
                    </a:cubicBezTo>
                    <a:cubicBezTo>
                      <a:pt x="501797" y="53819"/>
                      <a:pt x="509220" y="46396"/>
                      <a:pt x="518428" y="46396"/>
                    </a:cubicBezTo>
                    <a:close/>
                    <a:moveTo>
                      <a:pt x="596946" y="44612"/>
                    </a:moveTo>
                    <a:cubicBezTo>
                      <a:pt x="607082" y="44612"/>
                      <a:pt x="615362" y="52821"/>
                      <a:pt x="615362" y="63028"/>
                    </a:cubicBezTo>
                    <a:cubicBezTo>
                      <a:pt x="615362" y="73235"/>
                      <a:pt x="607082" y="81515"/>
                      <a:pt x="596946" y="81444"/>
                    </a:cubicBezTo>
                    <a:cubicBezTo>
                      <a:pt x="586810" y="81444"/>
                      <a:pt x="578530" y="73235"/>
                      <a:pt x="578530" y="63028"/>
                    </a:cubicBezTo>
                    <a:cubicBezTo>
                      <a:pt x="578530" y="52892"/>
                      <a:pt x="586739" y="44612"/>
                      <a:pt x="596946" y="44612"/>
                    </a:cubicBezTo>
                    <a:close/>
                    <a:moveTo>
                      <a:pt x="753766" y="40400"/>
                    </a:moveTo>
                    <a:cubicBezTo>
                      <a:pt x="766258" y="40400"/>
                      <a:pt x="776394" y="50536"/>
                      <a:pt x="776394" y="63027"/>
                    </a:cubicBezTo>
                    <a:cubicBezTo>
                      <a:pt x="776394" y="75519"/>
                      <a:pt x="766258" y="85726"/>
                      <a:pt x="753766" y="85655"/>
                    </a:cubicBezTo>
                    <a:cubicBezTo>
                      <a:pt x="741275" y="85655"/>
                      <a:pt x="731139" y="75519"/>
                      <a:pt x="731139" y="63027"/>
                    </a:cubicBezTo>
                    <a:cubicBezTo>
                      <a:pt x="731139" y="50536"/>
                      <a:pt x="741275" y="40400"/>
                      <a:pt x="753766" y="40400"/>
                    </a:cubicBezTo>
                    <a:close/>
                    <a:moveTo>
                      <a:pt x="832283" y="37973"/>
                    </a:moveTo>
                    <a:cubicBezTo>
                      <a:pt x="846131" y="37973"/>
                      <a:pt x="857337" y="49180"/>
                      <a:pt x="857337" y="63027"/>
                    </a:cubicBezTo>
                    <a:cubicBezTo>
                      <a:pt x="857337" y="76875"/>
                      <a:pt x="846059" y="88153"/>
                      <a:pt x="832283" y="88153"/>
                    </a:cubicBezTo>
                    <a:cubicBezTo>
                      <a:pt x="818436" y="88153"/>
                      <a:pt x="807229" y="76875"/>
                      <a:pt x="807229" y="63027"/>
                    </a:cubicBezTo>
                    <a:cubicBezTo>
                      <a:pt x="807229" y="49180"/>
                      <a:pt x="818436" y="37973"/>
                      <a:pt x="832283" y="37973"/>
                    </a:cubicBezTo>
                    <a:close/>
                    <a:moveTo>
                      <a:pt x="8566" y="15275"/>
                    </a:moveTo>
                    <a:cubicBezTo>
                      <a:pt x="11492" y="15275"/>
                      <a:pt x="14062" y="16774"/>
                      <a:pt x="15632" y="19058"/>
                    </a:cubicBezTo>
                    <a:cubicBezTo>
                      <a:pt x="16489" y="20414"/>
                      <a:pt x="17060" y="22056"/>
                      <a:pt x="17060" y="23841"/>
                    </a:cubicBezTo>
                    <a:cubicBezTo>
                      <a:pt x="17060" y="24412"/>
                      <a:pt x="17060" y="24983"/>
                      <a:pt x="16917" y="25554"/>
                    </a:cubicBezTo>
                    <a:cubicBezTo>
                      <a:pt x="16703" y="26696"/>
                      <a:pt x="16275" y="27695"/>
                      <a:pt x="15632" y="28623"/>
                    </a:cubicBezTo>
                    <a:cubicBezTo>
                      <a:pt x="14062" y="30907"/>
                      <a:pt x="11492" y="32406"/>
                      <a:pt x="8566" y="32406"/>
                    </a:cubicBezTo>
                    <a:cubicBezTo>
                      <a:pt x="7923" y="32406"/>
                      <a:pt x="7352" y="32335"/>
                      <a:pt x="6852" y="32192"/>
                    </a:cubicBezTo>
                    <a:cubicBezTo>
                      <a:pt x="5139" y="31835"/>
                      <a:pt x="3640" y="30979"/>
                      <a:pt x="2498" y="29836"/>
                    </a:cubicBezTo>
                    <a:cubicBezTo>
                      <a:pt x="2141" y="29480"/>
                      <a:pt x="1784" y="29051"/>
                      <a:pt x="1428" y="28623"/>
                    </a:cubicBezTo>
                    <a:cubicBezTo>
                      <a:pt x="785" y="27695"/>
                      <a:pt x="357" y="26696"/>
                      <a:pt x="143" y="25554"/>
                    </a:cubicBezTo>
                    <a:cubicBezTo>
                      <a:pt x="71" y="24983"/>
                      <a:pt x="0" y="24412"/>
                      <a:pt x="0" y="23841"/>
                    </a:cubicBezTo>
                    <a:cubicBezTo>
                      <a:pt x="0" y="23270"/>
                      <a:pt x="71" y="22627"/>
                      <a:pt x="143" y="22127"/>
                    </a:cubicBezTo>
                    <a:cubicBezTo>
                      <a:pt x="428" y="20985"/>
                      <a:pt x="857" y="19986"/>
                      <a:pt x="1428" y="19058"/>
                    </a:cubicBezTo>
                    <a:cubicBezTo>
                      <a:pt x="1784" y="18630"/>
                      <a:pt x="2141" y="18202"/>
                      <a:pt x="2498" y="17773"/>
                    </a:cubicBezTo>
                    <a:cubicBezTo>
                      <a:pt x="3640" y="16631"/>
                      <a:pt x="5139" y="15775"/>
                      <a:pt x="6852" y="15418"/>
                    </a:cubicBezTo>
                    <a:cubicBezTo>
                      <a:pt x="7423" y="15346"/>
                      <a:pt x="7994" y="15275"/>
                      <a:pt x="8566" y="15275"/>
                    </a:cubicBezTo>
                    <a:close/>
                    <a:moveTo>
                      <a:pt x="87011" y="14347"/>
                    </a:moveTo>
                    <a:cubicBezTo>
                      <a:pt x="92294" y="14347"/>
                      <a:pt x="96505" y="18630"/>
                      <a:pt x="96505" y="23840"/>
                    </a:cubicBezTo>
                    <a:cubicBezTo>
                      <a:pt x="96505" y="24483"/>
                      <a:pt x="96434" y="25125"/>
                      <a:pt x="96291" y="25768"/>
                    </a:cubicBezTo>
                    <a:cubicBezTo>
                      <a:pt x="95363" y="30051"/>
                      <a:pt x="91580" y="33263"/>
                      <a:pt x="87011" y="33334"/>
                    </a:cubicBezTo>
                    <a:cubicBezTo>
                      <a:pt x="82443" y="33334"/>
                      <a:pt x="78589" y="30051"/>
                      <a:pt x="77732" y="25768"/>
                    </a:cubicBezTo>
                    <a:cubicBezTo>
                      <a:pt x="77589" y="25125"/>
                      <a:pt x="77518" y="24483"/>
                      <a:pt x="77518" y="23840"/>
                    </a:cubicBezTo>
                    <a:cubicBezTo>
                      <a:pt x="77518" y="18558"/>
                      <a:pt x="81801" y="14347"/>
                      <a:pt x="87011" y="14347"/>
                    </a:cubicBezTo>
                    <a:close/>
                    <a:moveTo>
                      <a:pt x="243832" y="12205"/>
                    </a:moveTo>
                    <a:cubicBezTo>
                      <a:pt x="250256" y="12205"/>
                      <a:pt x="255467" y="17416"/>
                      <a:pt x="255467" y="23840"/>
                    </a:cubicBezTo>
                    <a:cubicBezTo>
                      <a:pt x="255467" y="24625"/>
                      <a:pt x="255395" y="25410"/>
                      <a:pt x="255253" y="26195"/>
                    </a:cubicBezTo>
                    <a:cubicBezTo>
                      <a:pt x="254182" y="31477"/>
                      <a:pt x="249471" y="35475"/>
                      <a:pt x="243832" y="35475"/>
                    </a:cubicBezTo>
                    <a:cubicBezTo>
                      <a:pt x="238193" y="35475"/>
                      <a:pt x="233482" y="31477"/>
                      <a:pt x="232411" y="26195"/>
                    </a:cubicBezTo>
                    <a:cubicBezTo>
                      <a:pt x="232268" y="25410"/>
                      <a:pt x="232197" y="24625"/>
                      <a:pt x="232197" y="23840"/>
                    </a:cubicBezTo>
                    <a:cubicBezTo>
                      <a:pt x="232197" y="17416"/>
                      <a:pt x="237408" y="12205"/>
                      <a:pt x="243832" y="12205"/>
                    </a:cubicBezTo>
                    <a:close/>
                    <a:moveTo>
                      <a:pt x="322349" y="10921"/>
                    </a:moveTo>
                    <a:cubicBezTo>
                      <a:pt x="324990" y="10921"/>
                      <a:pt x="327489" y="11778"/>
                      <a:pt x="329559" y="13134"/>
                    </a:cubicBezTo>
                    <a:cubicBezTo>
                      <a:pt x="332913" y="15489"/>
                      <a:pt x="335198" y="19415"/>
                      <a:pt x="335198" y="23841"/>
                    </a:cubicBezTo>
                    <a:cubicBezTo>
                      <a:pt x="335198" y="24697"/>
                      <a:pt x="335055" y="25554"/>
                      <a:pt x="334912" y="26410"/>
                    </a:cubicBezTo>
                    <a:cubicBezTo>
                      <a:pt x="334270" y="29765"/>
                      <a:pt x="332271" y="32620"/>
                      <a:pt x="329559" y="34476"/>
                    </a:cubicBezTo>
                    <a:cubicBezTo>
                      <a:pt x="327489" y="35904"/>
                      <a:pt x="324990" y="36689"/>
                      <a:pt x="322349" y="36689"/>
                    </a:cubicBezTo>
                    <a:cubicBezTo>
                      <a:pt x="321493" y="36689"/>
                      <a:pt x="320636" y="36546"/>
                      <a:pt x="319780" y="36404"/>
                    </a:cubicBezTo>
                    <a:cubicBezTo>
                      <a:pt x="314783" y="35404"/>
                      <a:pt x="310786" y="31407"/>
                      <a:pt x="309787" y="26410"/>
                    </a:cubicBezTo>
                    <a:cubicBezTo>
                      <a:pt x="309572" y="25625"/>
                      <a:pt x="309501" y="24697"/>
                      <a:pt x="309501" y="23841"/>
                    </a:cubicBezTo>
                    <a:cubicBezTo>
                      <a:pt x="309501" y="17631"/>
                      <a:pt x="313927" y="12420"/>
                      <a:pt x="319780" y="11207"/>
                    </a:cubicBezTo>
                    <a:cubicBezTo>
                      <a:pt x="320565" y="10992"/>
                      <a:pt x="321493" y="10921"/>
                      <a:pt x="322349" y="10921"/>
                    </a:cubicBezTo>
                    <a:close/>
                    <a:moveTo>
                      <a:pt x="479098" y="7994"/>
                    </a:moveTo>
                    <a:cubicBezTo>
                      <a:pt x="484594" y="7994"/>
                      <a:pt x="489376" y="10778"/>
                      <a:pt x="492232" y="14989"/>
                    </a:cubicBezTo>
                    <a:cubicBezTo>
                      <a:pt x="493945" y="17559"/>
                      <a:pt x="494944" y="20557"/>
                      <a:pt x="494944" y="23840"/>
                    </a:cubicBezTo>
                    <a:cubicBezTo>
                      <a:pt x="494944" y="24982"/>
                      <a:pt x="494873" y="26053"/>
                      <a:pt x="494659" y="27052"/>
                    </a:cubicBezTo>
                    <a:cubicBezTo>
                      <a:pt x="494230" y="29122"/>
                      <a:pt x="493445" y="30978"/>
                      <a:pt x="492303" y="32691"/>
                    </a:cubicBezTo>
                    <a:cubicBezTo>
                      <a:pt x="489519" y="36903"/>
                      <a:pt x="484665" y="39615"/>
                      <a:pt x="479098" y="39615"/>
                    </a:cubicBezTo>
                    <a:cubicBezTo>
                      <a:pt x="477956" y="39615"/>
                      <a:pt x="476885" y="39472"/>
                      <a:pt x="475886" y="39258"/>
                    </a:cubicBezTo>
                    <a:cubicBezTo>
                      <a:pt x="472816" y="38687"/>
                      <a:pt x="470033" y="37117"/>
                      <a:pt x="467891" y="34975"/>
                    </a:cubicBezTo>
                    <a:cubicBezTo>
                      <a:pt x="467177" y="34262"/>
                      <a:pt x="466535" y="33477"/>
                      <a:pt x="465964" y="32620"/>
                    </a:cubicBezTo>
                    <a:cubicBezTo>
                      <a:pt x="464822" y="30978"/>
                      <a:pt x="464037" y="29051"/>
                      <a:pt x="463608" y="26981"/>
                    </a:cubicBezTo>
                    <a:cubicBezTo>
                      <a:pt x="463466" y="25910"/>
                      <a:pt x="463323" y="24911"/>
                      <a:pt x="463323" y="23769"/>
                    </a:cubicBezTo>
                    <a:cubicBezTo>
                      <a:pt x="463323" y="22627"/>
                      <a:pt x="463394" y="21556"/>
                      <a:pt x="463608" y="20557"/>
                    </a:cubicBezTo>
                    <a:cubicBezTo>
                      <a:pt x="464037" y="18487"/>
                      <a:pt x="464822" y="16631"/>
                      <a:pt x="465964" y="14918"/>
                    </a:cubicBezTo>
                    <a:cubicBezTo>
                      <a:pt x="466535" y="14061"/>
                      <a:pt x="467177" y="13276"/>
                      <a:pt x="467891" y="12562"/>
                    </a:cubicBezTo>
                    <a:cubicBezTo>
                      <a:pt x="470033" y="10421"/>
                      <a:pt x="472816" y="8922"/>
                      <a:pt x="475886" y="8280"/>
                    </a:cubicBezTo>
                    <a:cubicBezTo>
                      <a:pt x="476956" y="8137"/>
                      <a:pt x="478027" y="7994"/>
                      <a:pt x="479098" y="7994"/>
                    </a:cubicBezTo>
                    <a:close/>
                    <a:moveTo>
                      <a:pt x="557687" y="6352"/>
                    </a:moveTo>
                    <a:cubicBezTo>
                      <a:pt x="567323" y="6352"/>
                      <a:pt x="575175" y="14204"/>
                      <a:pt x="575175" y="23840"/>
                    </a:cubicBezTo>
                    <a:cubicBezTo>
                      <a:pt x="575175" y="24982"/>
                      <a:pt x="575032" y="26196"/>
                      <a:pt x="574818" y="27338"/>
                    </a:cubicBezTo>
                    <a:cubicBezTo>
                      <a:pt x="573176" y="35332"/>
                      <a:pt x="566110" y="41328"/>
                      <a:pt x="557687" y="41328"/>
                    </a:cubicBezTo>
                    <a:cubicBezTo>
                      <a:pt x="549264" y="41328"/>
                      <a:pt x="542198" y="35332"/>
                      <a:pt x="540556" y="27338"/>
                    </a:cubicBezTo>
                    <a:cubicBezTo>
                      <a:pt x="540342" y="26196"/>
                      <a:pt x="540199" y="25053"/>
                      <a:pt x="540199" y="23840"/>
                    </a:cubicBezTo>
                    <a:cubicBezTo>
                      <a:pt x="540199" y="14204"/>
                      <a:pt x="548051" y="6352"/>
                      <a:pt x="557687" y="6352"/>
                    </a:cubicBezTo>
                    <a:close/>
                    <a:moveTo>
                      <a:pt x="714579" y="2284"/>
                    </a:moveTo>
                    <a:cubicBezTo>
                      <a:pt x="726428" y="2284"/>
                      <a:pt x="736064" y="11920"/>
                      <a:pt x="736064" y="23769"/>
                    </a:cubicBezTo>
                    <a:cubicBezTo>
                      <a:pt x="736064" y="25268"/>
                      <a:pt x="735922" y="26696"/>
                      <a:pt x="735636" y="28123"/>
                    </a:cubicBezTo>
                    <a:cubicBezTo>
                      <a:pt x="733638" y="37974"/>
                      <a:pt x="724929" y="45326"/>
                      <a:pt x="714579" y="45326"/>
                    </a:cubicBezTo>
                    <a:cubicBezTo>
                      <a:pt x="704229" y="45326"/>
                      <a:pt x="695521" y="37902"/>
                      <a:pt x="693522" y="28123"/>
                    </a:cubicBezTo>
                    <a:cubicBezTo>
                      <a:pt x="693237" y="26696"/>
                      <a:pt x="693094" y="25268"/>
                      <a:pt x="693094" y="23769"/>
                    </a:cubicBezTo>
                    <a:cubicBezTo>
                      <a:pt x="693094" y="11920"/>
                      <a:pt x="702730" y="2284"/>
                      <a:pt x="714579" y="2284"/>
                    </a:cubicBezTo>
                    <a:close/>
                    <a:moveTo>
                      <a:pt x="793025" y="0"/>
                    </a:moveTo>
                    <a:cubicBezTo>
                      <a:pt x="797950" y="0"/>
                      <a:pt x="802518" y="1499"/>
                      <a:pt x="806373" y="4069"/>
                    </a:cubicBezTo>
                    <a:cubicBezTo>
                      <a:pt x="812725" y="8351"/>
                      <a:pt x="816865" y="15632"/>
                      <a:pt x="816865" y="23841"/>
                    </a:cubicBezTo>
                    <a:cubicBezTo>
                      <a:pt x="816865" y="25483"/>
                      <a:pt x="816651" y="27053"/>
                      <a:pt x="816366" y="28623"/>
                    </a:cubicBezTo>
                    <a:cubicBezTo>
                      <a:pt x="815081" y="34833"/>
                      <a:pt x="811369" y="40187"/>
                      <a:pt x="806373" y="43613"/>
                    </a:cubicBezTo>
                    <a:cubicBezTo>
                      <a:pt x="802518" y="46183"/>
                      <a:pt x="797950" y="47682"/>
                      <a:pt x="793025" y="47682"/>
                    </a:cubicBezTo>
                    <a:cubicBezTo>
                      <a:pt x="791383" y="47682"/>
                      <a:pt x="789813" y="47467"/>
                      <a:pt x="788242" y="47182"/>
                    </a:cubicBezTo>
                    <a:cubicBezTo>
                      <a:pt x="778892" y="45255"/>
                      <a:pt x="771611" y="37903"/>
                      <a:pt x="769684" y="28623"/>
                    </a:cubicBezTo>
                    <a:cubicBezTo>
                      <a:pt x="769327" y="27124"/>
                      <a:pt x="769184" y="25483"/>
                      <a:pt x="769184" y="23841"/>
                    </a:cubicBezTo>
                    <a:cubicBezTo>
                      <a:pt x="769184" y="12349"/>
                      <a:pt x="777393" y="2712"/>
                      <a:pt x="788242" y="500"/>
                    </a:cubicBezTo>
                    <a:cubicBezTo>
                      <a:pt x="789741" y="143"/>
                      <a:pt x="791383" y="0"/>
                      <a:pt x="793025" y="0"/>
                    </a:cubicBezTo>
                    <a:close/>
                  </a:path>
                </a:pathLst>
              </a:custGeom>
              <a:gradFill>
                <a:gsLst>
                  <a:gs pos="5000">
                    <a:srgbClr val="C7000B">
                      <a:alpha val="0"/>
                    </a:srgbClr>
                  </a:gs>
                  <a:gs pos="45000">
                    <a:srgbClr val="C7000B"/>
                  </a:gs>
                </a:gsLst>
                <a:lin ang="2700000" scaled="1"/>
              </a:gradFill>
              <a:ln w="70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 defTabSz="1624063">
                  <a:defRPr/>
                </a:pPr>
                <a:endParaRPr lang="zh-CN" altLang="en-US" sz="3732" kern="0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9" name="任意多边形: 形状 192">
                <a:extLst>
                  <a:ext uri="{FF2B5EF4-FFF2-40B4-BE49-F238E27FC236}">
                    <a16:creationId xmlns:a16="http://schemas.microsoft.com/office/drawing/2014/main" id="{81072119-E10F-46D7-B00F-7A447F019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030369" y="1275040"/>
                <a:ext cx="384000" cy="160000"/>
              </a:xfrm>
              <a:custGeom>
                <a:avLst/>
                <a:gdLst>
                  <a:gd name="connsiteX0" fmla="*/ 8566 w 977755"/>
                  <a:gd name="connsiteY0" fmla="*/ 329059 h 361466"/>
                  <a:gd name="connsiteX1" fmla="*/ 15632 w 977755"/>
                  <a:gd name="connsiteY1" fmla="*/ 332842 h 361466"/>
                  <a:gd name="connsiteX2" fmla="*/ 17060 w 977755"/>
                  <a:gd name="connsiteY2" fmla="*/ 337625 h 361466"/>
                  <a:gd name="connsiteX3" fmla="*/ 16417 w 977755"/>
                  <a:gd name="connsiteY3" fmla="*/ 340979 h 361466"/>
                  <a:gd name="connsiteX4" fmla="*/ 15632 w 977755"/>
                  <a:gd name="connsiteY4" fmla="*/ 342407 h 361466"/>
                  <a:gd name="connsiteX5" fmla="*/ 14633 w 977755"/>
                  <a:gd name="connsiteY5" fmla="*/ 343620 h 361466"/>
                  <a:gd name="connsiteX6" fmla="*/ 8566 w 977755"/>
                  <a:gd name="connsiteY6" fmla="*/ 346119 h 361466"/>
                  <a:gd name="connsiteX7" fmla="*/ 6852 w 977755"/>
                  <a:gd name="connsiteY7" fmla="*/ 345976 h 361466"/>
                  <a:gd name="connsiteX8" fmla="*/ 2498 w 977755"/>
                  <a:gd name="connsiteY8" fmla="*/ 343620 h 361466"/>
                  <a:gd name="connsiteX9" fmla="*/ 1428 w 977755"/>
                  <a:gd name="connsiteY9" fmla="*/ 342336 h 361466"/>
                  <a:gd name="connsiteX10" fmla="*/ 642 w 977755"/>
                  <a:gd name="connsiteY10" fmla="*/ 340908 h 361466"/>
                  <a:gd name="connsiteX11" fmla="*/ 143 w 977755"/>
                  <a:gd name="connsiteY11" fmla="*/ 339338 h 361466"/>
                  <a:gd name="connsiteX12" fmla="*/ 0 w 977755"/>
                  <a:gd name="connsiteY12" fmla="*/ 337625 h 361466"/>
                  <a:gd name="connsiteX13" fmla="*/ 143 w 977755"/>
                  <a:gd name="connsiteY13" fmla="*/ 335911 h 361466"/>
                  <a:gd name="connsiteX14" fmla="*/ 1428 w 977755"/>
                  <a:gd name="connsiteY14" fmla="*/ 332842 h 361466"/>
                  <a:gd name="connsiteX15" fmla="*/ 2498 w 977755"/>
                  <a:gd name="connsiteY15" fmla="*/ 331557 h 361466"/>
                  <a:gd name="connsiteX16" fmla="*/ 6852 w 977755"/>
                  <a:gd name="connsiteY16" fmla="*/ 329202 h 361466"/>
                  <a:gd name="connsiteX17" fmla="*/ 8566 w 977755"/>
                  <a:gd name="connsiteY17" fmla="*/ 329059 h 361466"/>
                  <a:gd name="connsiteX18" fmla="*/ 86939 w 977755"/>
                  <a:gd name="connsiteY18" fmla="*/ 328060 h 361466"/>
                  <a:gd name="connsiteX19" fmla="*/ 96433 w 977755"/>
                  <a:gd name="connsiteY19" fmla="*/ 337554 h 361466"/>
                  <a:gd name="connsiteX20" fmla="*/ 95719 w 977755"/>
                  <a:gd name="connsiteY20" fmla="*/ 341265 h 361466"/>
                  <a:gd name="connsiteX21" fmla="*/ 93578 w 977755"/>
                  <a:gd name="connsiteY21" fmla="*/ 344263 h 361466"/>
                  <a:gd name="connsiteX22" fmla="*/ 86868 w 977755"/>
                  <a:gd name="connsiteY22" fmla="*/ 347047 h 361466"/>
                  <a:gd name="connsiteX23" fmla="*/ 80158 w 977755"/>
                  <a:gd name="connsiteY23" fmla="*/ 344263 h 361466"/>
                  <a:gd name="connsiteX24" fmla="*/ 78160 w 977755"/>
                  <a:gd name="connsiteY24" fmla="*/ 341265 h 361466"/>
                  <a:gd name="connsiteX25" fmla="*/ 77446 w 977755"/>
                  <a:gd name="connsiteY25" fmla="*/ 337554 h 361466"/>
                  <a:gd name="connsiteX26" fmla="*/ 86939 w 977755"/>
                  <a:gd name="connsiteY26" fmla="*/ 328060 h 361466"/>
                  <a:gd name="connsiteX27" fmla="*/ 243903 w 977755"/>
                  <a:gd name="connsiteY27" fmla="*/ 325990 h 361466"/>
                  <a:gd name="connsiteX28" fmla="*/ 255538 w 977755"/>
                  <a:gd name="connsiteY28" fmla="*/ 337625 h 361466"/>
                  <a:gd name="connsiteX29" fmla="*/ 254610 w 977755"/>
                  <a:gd name="connsiteY29" fmla="*/ 342122 h 361466"/>
                  <a:gd name="connsiteX30" fmla="*/ 252111 w 977755"/>
                  <a:gd name="connsiteY30" fmla="*/ 345834 h 361466"/>
                  <a:gd name="connsiteX31" fmla="*/ 243903 w 977755"/>
                  <a:gd name="connsiteY31" fmla="*/ 349260 h 361466"/>
                  <a:gd name="connsiteX32" fmla="*/ 235694 w 977755"/>
                  <a:gd name="connsiteY32" fmla="*/ 345834 h 361466"/>
                  <a:gd name="connsiteX33" fmla="*/ 233196 w 977755"/>
                  <a:gd name="connsiteY33" fmla="*/ 342122 h 361466"/>
                  <a:gd name="connsiteX34" fmla="*/ 232268 w 977755"/>
                  <a:gd name="connsiteY34" fmla="*/ 337625 h 361466"/>
                  <a:gd name="connsiteX35" fmla="*/ 243903 w 977755"/>
                  <a:gd name="connsiteY35" fmla="*/ 325990 h 361466"/>
                  <a:gd name="connsiteX36" fmla="*/ 322349 w 977755"/>
                  <a:gd name="connsiteY36" fmla="*/ 324705 h 361466"/>
                  <a:gd name="connsiteX37" fmla="*/ 329559 w 977755"/>
                  <a:gd name="connsiteY37" fmla="*/ 326918 h 361466"/>
                  <a:gd name="connsiteX38" fmla="*/ 335198 w 977755"/>
                  <a:gd name="connsiteY38" fmla="*/ 337625 h 361466"/>
                  <a:gd name="connsiteX39" fmla="*/ 334198 w 977755"/>
                  <a:gd name="connsiteY39" fmla="*/ 342621 h 361466"/>
                  <a:gd name="connsiteX40" fmla="*/ 331414 w 977755"/>
                  <a:gd name="connsiteY40" fmla="*/ 346690 h 361466"/>
                  <a:gd name="connsiteX41" fmla="*/ 329559 w 977755"/>
                  <a:gd name="connsiteY41" fmla="*/ 348260 h 361466"/>
                  <a:gd name="connsiteX42" fmla="*/ 322349 w 977755"/>
                  <a:gd name="connsiteY42" fmla="*/ 350473 h 361466"/>
                  <a:gd name="connsiteX43" fmla="*/ 319780 w 977755"/>
                  <a:gd name="connsiteY43" fmla="*/ 350188 h 361466"/>
                  <a:gd name="connsiteX44" fmla="*/ 313284 w 977755"/>
                  <a:gd name="connsiteY44" fmla="*/ 346690 h 361466"/>
                  <a:gd name="connsiteX45" fmla="*/ 310500 w 977755"/>
                  <a:gd name="connsiteY45" fmla="*/ 342621 h 361466"/>
                  <a:gd name="connsiteX46" fmla="*/ 309501 w 977755"/>
                  <a:gd name="connsiteY46" fmla="*/ 337625 h 361466"/>
                  <a:gd name="connsiteX47" fmla="*/ 319780 w 977755"/>
                  <a:gd name="connsiteY47" fmla="*/ 324990 h 361466"/>
                  <a:gd name="connsiteX48" fmla="*/ 322349 w 977755"/>
                  <a:gd name="connsiteY48" fmla="*/ 324705 h 361466"/>
                  <a:gd name="connsiteX49" fmla="*/ 479098 w 977755"/>
                  <a:gd name="connsiteY49" fmla="*/ 321707 h 361466"/>
                  <a:gd name="connsiteX50" fmla="*/ 492232 w 977755"/>
                  <a:gd name="connsiteY50" fmla="*/ 328702 h 361466"/>
                  <a:gd name="connsiteX51" fmla="*/ 494944 w 977755"/>
                  <a:gd name="connsiteY51" fmla="*/ 337553 h 361466"/>
                  <a:gd name="connsiteX52" fmla="*/ 493731 w 977755"/>
                  <a:gd name="connsiteY52" fmla="*/ 343692 h 361466"/>
                  <a:gd name="connsiteX53" fmla="*/ 492303 w 977755"/>
                  <a:gd name="connsiteY53" fmla="*/ 346404 h 361466"/>
                  <a:gd name="connsiteX54" fmla="*/ 490304 w 977755"/>
                  <a:gd name="connsiteY54" fmla="*/ 348760 h 361466"/>
                  <a:gd name="connsiteX55" fmla="*/ 479098 w 977755"/>
                  <a:gd name="connsiteY55" fmla="*/ 353400 h 361466"/>
                  <a:gd name="connsiteX56" fmla="*/ 475886 w 977755"/>
                  <a:gd name="connsiteY56" fmla="*/ 353043 h 361466"/>
                  <a:gd name="connsiteX57" fmla="*/ 467891 w 977755"/>
                  <a:gd name="connsiteY57" fmla="*/ 348760 h 361466"/>
                  <a:gd name="connsiteX58" fmla="*/ 465964 w 977755"/>
                  <a:gd name="connsiteY58" fmla="*/ 346404 h 361466"/>
                  <a:gd name="connsiteX59" fmla="*/ 464536 w 977755"/>
                  <a:gd name="connsiteY59" fmla="*/ 343692 h 361466"/>
                  <a:gd name="connsiteX60" fmla="*/ 463608 w 977755"/>
                  <a:gd name="connsiteY60" fmla="*/ 340694 h 361466"/>
                  <a:gd name="connsiteX61" fmla="*/ 463323 w 977755"/>
                  <a:gd name="connsiteY61" fmla="*/ 337482 h 361466"/>
                  <a:gd name="connsiteX62" fmla="*/ 463608 w 977755"/>
                  <a:gd name="connsiteY62" fmla="*/ 334270 h 361466"/>
                  <a:gd name="connsiteX63" fmla="*/ 465964 w 977755"/>
                  <a:gd name="connsiteY63" fmla="*/ 328631 h 361466"/>
                  <a:gd name="connsiteX64" fmla="*/ 467891 w 977755"/>
                  <a:gd name="connsiteY64" fmla="*/ 326275 h 361466"/>
                  <a:gd name="connsiteX65" fmla="*/ 475886 w 977755"/>
                  <a:gd name="connsiteY65" fmla="*/ 321993 h 361466"/>
                  <a:gd name="connsiteX66" fmla="*/ 479098 w 977755"/>
                  <a:gd name="connsiteY66" fmla="*/ 321707 h 361466"/>
                  <a:gd name="connsiteX67" fmla="*/ 557687 w 977755"/>
                  <a:gd name="connsiteY67" fmla="*/ 320066 h 361466"/>
                  <a:gd name="connsiteX68" fmla="*/ 575175 w 977755"/>
                  <a:gd name="connsiteY68" fmla="*/ 337554 h 361466"/>
                  <a:gd name="connsiteX69" fmla="*/ 573819 w 977755"/>
                  <a:gd name="connsiteY69" fmla="*/ 344406 h 361466"/>
                  <a:gd name="connsiteX70" fmla="*/ 570178 w 977755"/>
                  <a:gd name="connsiteY70" fmla="*/ 349974 h 361466"/>
                  <a:gd name="connsiteX71" fmla="*/ 557758 w 977755"/>
                  <a:gd name="connsiteY71" fmla="*/ 355113 h 361466"/>
                  <a:gd name="connsiteX72" fmla="*/ 545338 w 977755"/>
                  <a:gd name="connsiteY72" fmla="*/ 349974 h 361466"/>
                  <a:gd name="connsiteX73" fmla="*/ 541555 w 977755"/>
                  <a:gd name="connsiteY73" fmla="*/ 344406 h 361466"/>
                  <a:gd name="connsiteX74" fmla="*/ 540199 w 977755"/>
                  <a:gd name="connsiteY74" fmla="*/ 337554 h 361466"/>
                  <a:gd name="connsiteX75" fmla="*/ 557687 w 977755"/>
                  <a:gd name="connsiteY75" fmla="*/ 320066 h 361466"/>
                  <a:gd name="connsiteX76" fmla="*/ 714579 w 977755"/>
                  <a:gd name="connsiteY76" fmla="*/ 316140 h 361466"/>
                  <a:gd name="connsiteX77" fmla="*/ 736064 w 977755"/>
                  <a:gd name="connsiteY77" fmla="*/ 337625 h 361466"/>
                  <a:gd name="connsiteX78" fmla="*/ 734351 w 977755"/>
                  <a:gd name="connsiteY78" fmla="*/ 345977 h 361466"/>
                  <a:gd name="connsiteX79" fmla="*/ 729854 w 977755"/>
                  <a:gd name="connsiteY79" fmla="*/ 352829 h 361466"/>
                  <a:gd name="connsiteX80" fmla="*/ 714651 w 977755"/>
                  <a:gd name="connsiteY80" fmla="*/ 359111 h 361466"/>
                  <a:gd name="connsiteX81" fmla="*/ 699447 w 977755"/>
                  <a:gd name="connsiteY81" fmla="*/ 352829 h 361466"/>
                  <a:gd name="connsiteX82" fmla="*/ 694807 w 977755"/>
                  <a:gd name="connsiteY82" fmla="*/ 345977 h 361466"/>
                  <a:gd name="connsiteX83" fmla="*/ 693094 w 977755"/>
                  <a:gd name="connsiteY83" fmla="*/ 337625 h 361466"/>
                  <a:gd name="connsiteX84" fmla="*/ 714579 w 977755"/>
                  <a:gd name="connsiteY84" fmla="*/ 316140 h 361466"/>
                  <a:gd name="connsiteX85" fmla="*/ 793025 w 977755"/>
                  <a:gd name="connsiteY85" fmla="*/ 313784 h 361466"/>
                  <a:gd name="connsiteX86" fmla="*/ 806373 w 977755"/>
                  <a:gd name="connsiteY86" fmla="*/ 317853 h 361466"/>
                  <a:gd name="connsiteX87" fmla="*/ 816865 w 977755"/>
                  <a:gd name="connsiteY87" fmla="*/ 337625 h 361466"/>
                  <a:gd name="connsiteX88" fmla="*/ 815010 w 977755"/>
                  <a:gd name="connsiteY88" fmla="*/ 346904 h 361466"/>
                  <a:gd name="connsiteX89" fmla="*/ 809870 w 977755"/>
                  <a:gd name="connsiteY89" fmla="*/ 354470 h 361466"/>
                  <a:gd name="connsiteX90" fmla="*/ 806373 w 977755"/>
                  <a:gd name="connsiteY90" fmla="*/ 357397 h 361466"/>
                  <a:gd name="connsiteX91" fmla="*/ 793025 w 977755"/>
                  <a:gd name="connsiteY91" fmla="*/ 361466 h 361466"/>
                  <a:gd name="connsiteX92" fmla="*/ 788242 w 977755"/>
                  <a:gd name="connsiteY92" fmla="*/ 360966 h 361466"/>
                  <a:gd name="connsiteX93" fmla="*/ 776179 w 977755"/>
                  <a:gd name="connsiteY93" fmla="*/ 354470 h 361466"/>
                  <a:gd name="connsiteX94" fmla="*/ 771040 w 977755"/>
                  <a:gd name="connsiteY94" fmla="*/ 346904 h 361466"/>
                  <a:gd name="connsiteX95" fmla="*/ 769184 w 977755"/>
                  <a:gd name="connsiteY95" fmla="*/ 337625 h 361466"/>
                  <a:gd name="connsiteX96" fmla="*/ 788242 w 977755"/>
                  <a:gd name="connsiteY96" fmla="*/ 314284 h 361466"/>
                  <a:gd name="connsiteX97" fmla="*/ 793025 w 977755"/>
                  <a:gd name="connsiteY97" fmla="*/ 313784 h 361466"/>
                  <a:gd name="connsiteX98" fmla="*/ 47753 w 977755"/>
                  <a:gd name="connsiteY98" fmla="*/ 289372 h 361466"/>
                  <a:gd name="connsiteX99" fmla="*/ 56747 w 977755"/>
                  <a:gd name="connsiteY99" fmla="*/ 298366 h 361466"/>
                  <a:gd name="connsiteX100" fmla="*/ 47753 w 977755"/>
                  <a:gd name="connsiteY100" fmla="*/ 307360 h 361466"/>
                  <a:gd name="connsiteX101" fmla="*/ 38759 w 977755"/>
                  <a:gd name="connsiteY101" fmla="*/ 298366 h 361466"/>
                  <a:gd name="connsiteX102" fmla="*/ 47753 w 977755"/>
                  <a:gd name="connsiteY102" fmla="*/ 289372 h 361466"/>
                  <a:gd name="connsiteX103" fmla="*/ 126198 w 977755"/>
                  <a:gd name="connsiteY103" fmla="*/ 288373 h 361466"/>
                  <a:gd name="connsiteX104" fmla="*/ 136191 w 977755"/>
                  <a:gd name="connsiteY104" fmla="*/ 298366 h 361466"/>
                  <a:gd name="connsiteX105" fmla="*/ 126198 w 977755"/>
                  <a:gd name="connsiteY105" fmla="*/ 308359 h 361466"/>
                  <a:gd name="connsiteX106" fmla="*/ 116205 w 977755"/>
                  <a:gd name="connsiteY106" fmla="*/ 298366 h 361466"/>
                  <a:gd name="connsiteX107" fmla="*/ 126198 w 977755"/>
                  <a:gd name="connsiteY107" fmla="*/ 288373 h 361466"/>
                  <a:gd name="connsiteX108" fmla="*/ 283162 w 977755"/>
                  <a:gd name="connsiteY108" fmla="*/ 286160 h 361466"/>
                  <a:gd name="connsiteX109" fmla="*/ 295368 w 977755"/>
                  <a:gd name="connsiteY109" fmla="*/ 298366 h 361466"/>
                  <a:gd name="connsiteX110" fmla="*/ 283162 w 977755"/>
                  <a:gd name="connsiteY110" fmla="*/ 310572 h 361466"/>
                  <a:gd name="connsiteX111" fmla="*/ 270956 w 977755"/>
                  <a:gd name="connsiteY111" fmla="*/ 298366 h 361466"/>
                  <a:gd name="connsiteX112" fmla="*/ 283162 w 977755"/>
                  <a:gd name="connsiteY112" fmla="*/ 286160 h 361466"/>
                  <a:gd name="connsiteX113" fmla="*/ 361536 w 977755"/>
                  <a:gd name="connsiteY113" fmla="*/ 284804 h 361466"/>
                  <a:gd name="connsiteX114" fmla="*/ 375098 w 977755"/>
                  <a:gd name="connsiteY114" fmla="*/ 298366 h 361466"/>
                  <a:gd name="connsiteX115" fmla="*/ 361536 w 977755"/>
                  <a:gd name="connsiteY115" fmla="*/ 311928 h 361466"/>
                  <a:gd name="connsiteX116" fmla="*/ 347974 w 977755"/>
                  <a:gd name="connsiteY116" fmla="*/ 298366 h 361466"/>
                  <a:gd name="connsiteX117" fmla="*/ 361536 w 977755"/>
                  <a:gd name="connsiteY117" fmla="*/ 284804 h 361466"/>
                  <a:gd name="connsiteX118" fmla="*/ 518428 w 977755"/>
                  <a:gd name="connsiteY118" fmla="*/ 281735 h 361466"/>
                  <a:gd name="connsiteX119" fmla="*/ 535060 w 977755"/>
                  <a:gd name="connsiteY119" fmla="*/ 298366 h 361466"/>
                  <a:gd name="connsiteX120" fmla="*/ 518428 w 977755"/>
                  <a:gd name="connsiteY120" fmla="*/ 314998 h 361466"/>
                  <a:gd name="connsiteX121" fmla="*/ 501797 w 977755"/>
                  <a:gd name="connsiteY121" fmla="*/ 298366 h 361466"/>
                  <a:gd name="connsiteX122" fmla="*/ 518428 w 977755"/>
                  <a:gd name="connsiteY122" fmla="*/ 281735 h 361466"/>
                  <a:gd name="connsiteX123" fmla="*/ 596946 w 977755"/>
                  <a:gd name="connsiteY123" fmla="*/ 279950 h 361466"/>
                  <a:gd name="connsiteX124" fmla="*/ 615362 w 977755"/>
                  <a:gd name="connsiteY124" fmla="*/ 298366 h 361466"/>
                  <a:gd name="connsiteX125" fmla="*/ 596946 w 977755"/>
                  <a:gd name="connsiteY125" fmla="*/ 316782 h 361466"/>
                  <a:gd name="connsiteX126" fmla="*/ 578530 w 977755"/>
                  <a:gd name="connsiteY126" fmla="*/ 298366 h 361466"/>
                  <a:gd name="connsiteX127" fmla="*/ 596946 w 977755"/>
                  <a:gd name="connsiteY127" fmla="*/ 279950 h 361466"/>
                  <a:gd name="connsiteX128" fmla="*/ 753766 w 977755"/>
                  <a:gd name="connsiteY128" fmla="*/ 275739 h 361466"/>
                  <a:gd name="connsiteX129" fmla="*/ 776394 w 977755"/>
                  <a:gd name="connsiteY129" fmla="*/ 298366 h 361466"/>
                  <a:gd name="connsiteX130" fmla="*/ 753766 w 977755"/>
                  <a:gd name="connsiteY130" fmla="*/ 320994 h 361466"/>
                  <a:gd name="connsiteX131" fmla="*/ 731139 w 977755"/>
                  <a:gd name="connsiteY131" fmla="*/ 298366 h 361466"/>
                  <a:gd name="connsiteX132" fmla="*/ 753766 w 977755"/>
                  <a:gd name="connsiteY132" fmla="*/ 275739 h 361466"/>
                  <a:gd name="connsiteX133" fmla="*/ 832283 w 977755"/>
                  <a:gd name="connsiteY133" fmla="*/ 273241 h 361466"/>
                  <a:gd name="connsiteX134" fmla="*/ 857337 w 977755"/>
                  <a:gd name="connsiteY134" fmla="*/ 298367 h 361466"/>
                  <a:gd name="connsiteX135" fmla="*/ 832283 w 977755"/>
                  <a:gd name="connsiteY135" fmla="*/ 323421 h 361466"/>
                  <a:gd name="connsiteX136" fmla="*/ 807229 w 977755"/>
                  <a:gd name="connsiteY136" fmla="*/ 298367 h 361466"/>
                  <a:gd name="connsiteX137" fmla="*/ 832283 w 977755"/>
                  <a:gd name="connsiteY137" fmla="*/ 273241 h 361466"/>
                  <a:gd name="connsiteX138" fmla="*/ 86939 w 977755"/>
                  <a:gd name="connsiteY138" fmla="*/ 249685 h 361466"/>
                  <a:gd name="connsiteX139" fmla="*/ 96433 w 977755"/>
                  <a:gd name="connsiteY139" fmla="*/ 259179 h 361466"/>
                  <a:gd name="connsiteX140" fmla="*/ 86939 w 977755"/>
                  <a:gd name="connsiteY140" fmla="*/ 268672 h 361466"/>
                  <a:gd name="connsiteX141" fmla="*/ 77446 w 977755"/>
                  <a:gd name="connsiteY141" fmla="*/ 259179 h 361466"/>
                  <a:gd name="connsiteX142" fmla="*/ 86939 w 977755"/>
                  <a:gd name="connsiteY142" fmla="*/ 249685 h 361466"/>
                  <a:gd name="connsiteX143" fmla="*/ 165457 w 977755"/>
                  <a:gd name="connsiteY143" fmla="*/ 248686 h 361466"/>
                  <a:gd name="connsiteX144" fmla="*/ 174165 w 977755"/>
                  <a:gd name="connsiteY144" fmla="*/ 253326 h 361466"/>
                  <a:gd name="connsiteX145" fmla="*/ 175950 w 977755"/>
                  <a:gd name="connsiteY145" fmla="*/ 259179 h 361466"/>
                  <a:gd name="connsiteX146" fmla="*/ 174165 w 977755"/>
                  <a:gd name="connsiteY146" fmla="*/ 265032 h 361466"/>
                  <a:gd name="connsiteX147" fmla="*/ 165457 w 977755"/>
                  <a:gd name="connsiteY147" fmla="*/ 269814 h 361466"/>
                  <a:gd name="connsiteX148" fmla="*/ 163315 w 977755"/>
                  <a:gd name="connsiteY148" fmla="*/ 269600 h 361466"/>
                  <a:gd name="connsiteX149" fmla="*/ 158033 w 977755"/>
                  <a:gd name="connsiteY149" fmla="*/ 266745 h 361466"/>
                  <a:gd name="connsiteX150" fmla="*/ 156748 w 977755"/>
                  <a:gd name="connsiteY150" fmla="*/ 265175 h 361466"/>
                  <a:gd name="connsiteX151" fmla="*/ 155178 w 977755"/>
                  <a:gd name="connsiteY151" fmla="*/ 261392 h 361466"/>
                  <a:gd name="connsiteX152" fmla="*/ 154964 w 977755"/>
                  <a:gd name="connsiteY152" fmla="*/ 259250 h 361466"/>
                  <a:gd name="connsiteX153" fmla="*/ 155178 w 977755"/>
                  <a:gd name="connsiteY153" fmla="*/ 257109 h 361466"/>
                  <a:gd name="connsiteX154" fmla="*/ 156748 w 977755"/>
                  <a:gd name="connsiteY154" fmla="*/ 253326 h 361466"/>
                  <a:gd name="connsiteX155" fmla="*/ 158033 w 977755"/>
                  <a:gd name="connsiteY155" fmla="*/ 251755 h 361466"/>
                  <a:gd name="connsiteX156" fmla="*/ 163315 w 977755"/>
                  <a:gd name="connsiteY156" fmla="*/ 248900 h 361466"/>
                  <a:gd name="connsiteX157" fmla="*/ 165457 w 977755"/>
                  <a:gd name="connsiteY157" fmla="*/ 248686 h 361466"/>
                  <a:gd name="connsiteX158" fmla="*/ 322349 w 977755"/>
                  <a:gd name="connsiteY158" fmla="*/ 246259 h 361466"/>
                  <a:gd name="connsiteX159" fmla="*/ 329559 w 977755"/>
                  <a:gd name="connsiteY159" fmla="*/ 248472 h 361466"/>
                  <a:gd name="connsiteX160" fmla="*/ 335198 w 977755"/>
                  <a:gd name="connsiteY160" fmla="*/ 259179 h 361466"/>
                  <a:gd name="connsiteX161" fmla="*/ 329559 w 977755"/>
                  <a:gd name="connsiteY161" fmla="*/ 269886 h 361466"/>
                  <a:gd name="connsiteX162" fmla="*/ 322349 w 977755"/>
                  <a:gd name="connsiteY162" fmla="*/ 272098 h 361466"/>
                  <a:gd name="connsiteX163" fmla="*/ 319780 w 977755"/>
                  <a:gd name="connsiteY163" fmla="*/ 271813 h 361466"/>
                  <a:gd name="connsiteX164" fmla="*/ 309501 w 977755"/>
                  <a:gd name="connsiteY164" fmla="*/ 259179 h 361466"/>
                  <a:gd name="connsiteX165" fmla="*/ 319780 w 977755"/>
                  <a:gd name="connsiteY165" fmla="*/ 246545 h 361466"/>
                  <a:gd name="connsiteX166" fmla="*/ 322349 w 977755"/>
                  <a:gd name="connsiteY166" fmla="*/ 246259 h 361466"/>
                  <a:gd name="connsiteX167" fmla="*/ 400795 w 977755"/>
                  <a:gd name="connsiteY167" fmla="*/ 244903 h 361466"/>
                  <a:gd name="connsiteX168" fmla="*/ 415071 w 977755"/>
                  <a:gd name="connsiteY168" fmla="*/ 259179 h 361466"/>
                  <a:gd name="connsiteX169" fmla="*/ 400795 w 977755"/>
                  <a:gd name="connsiteY169" fmla="*/ 273455 h 361466"/>
                  <a:gd name="connsiteX170" fmla="*/ 386519 w 977755"/>
                  <a:gd name="connsiteY170" fmla="*/ 259179 h 361466"/>
                  <a:gd name="connsiteX171" fmla="*/ 400795 w 977755"/>
                  <a:gd name="connsiteY171" fmla="*/ 244903 h 361466"/>
                  <a:gd name="connsiteX172" fmla="*/ 557687 w 977755"/>
                  <a:gd name="connsiteY172" fmla="*/ 241691 h 361466"/>
                  <a:gd name="connsiteX173" fmla="*/ 575175 w 977755"/>
                  <a:gd name="connsiteY173" fmla="*/ 259179 h 361466"/>
                  <a:gd name="connsiteX174" fmla="*/ 557687 w 977755"/>
                  <a:gd name="connsiteY174" fmla="*/ 276667 h 361466"/>
                  <a:gd name="connsiteX175" fmla="*/ 540199 w 977755"/>
                  <a:gd name="connsiteY175" fmla="*/ 259179 h 361466"/>
                  <a:gd name="connsiteX176" fmla="*/ 557687 w 977755"/>
                  <a:gd name="connsiteY176" fmla="*/ 241691 h 361466"/>
                  <a:gd name="connsiteX177" fmla="*/ 636061 w 977755"/>
                  <a:gd name="connsiteY177" fmla="*/ 239764 h 361466"/>
                  <a:gd name="connsiteX178" fmla="*/ 652193 w 977755"/>
                  <a:gd name="connsiteY178" fmla="*/ 248330 h 361466"/>
                  <a:gd name="connsiteX179" fmla="*/ 655476 w 977755"/>
                  <a:gd name="connsiteY179" fmla="*/ 259179 h 361466"/>
                  <a:gd name="connsiteX180" fmla="*/ 652193 w 977755"/>
                  <a:gd name="connsiteY180" fmla="*/ 270029 h 361466"/>
                  <a:gd name="connsiteX181" fmla="*/ 636061 w 977755"/>
                  <a:gd name="connsiteY181" fmla="*/ 278594 h 361466"/>
                  <a:gd name="connsiteX182" fmla="*/ 632135 w 977755"/>
                  <a:gd name="connsiteY182" fmla="*/ 278166 h 361466"/>
                  <a:gd name="connsiteX183" fmla="*/ 622356 w 977755"/>
                  <a:gd name="connsiteY183" fmla="*/ 272884 h 361466"/>
                  <a:gd name="connsiteX184" fmla="*/ 620001 w 977755"/>
                  <a:gd name="connsiteY184" fmla="*/ 270029 h 361466"/>
                  <a:gd name="connsiteX185" fmla="*/ 617074 w 977755"/>
                  <a:gd name="connsiteY185" fmla="*/ 263105 h 361466"/>
                  <a:gd name="connsiteX186" fmla="*/ 616646 w 977755"/>
                  <a:gd name="connsiteY186" fmla="*/ 259179 h 361466"/>
                  <a:gd name="connsiteX187" fmla="*/ 617074 w 977755"/>
                  <a:gd name="connsiteY187" fmla="*/ 255253 h 361466"/>
                  <a:gd name="connsiteX188" fmla="*/ 620001 w 977755"/>
                  <a:gd name="connsiteY188" fmla="*/ 248330 h 361466"/>
                  <a:gd name="connsiteX189" fmla="*/ 622356 w 977755"/>
                  <a:gd name="connsiteY189" fmla="*/ 245474 h 361466"/>
                  <a:gd name="connsiteX190" fmla="*/ 632135 w 977755"/>
                  <a:gd name="connsiteY190" fmla="*/ 240192 h 361466"/>
                  <a:gd name="connsiteX191" fmla="*/ 636061 w 977755"/>
                  <a:gd name="connsiteY191" fmla="*/ 239764 h 361466"/>
                  <a:gd name="connsiteX192" fmla="*/ 793025 w 977755"/>
                  <a:gd name="connsiteY192" fmla="*/ 235338 h 361466"/>
                  <a:gd name="connsiteX193" fmla="*/ 806373 w 977755"/>
                  <a:gd name="connsiteY193" fmla="*/ 239407 h 361466"/>
                  <a:gd name="connsiteX194" fmla="*/ 816865 w 977755"/>
                  <a:gd name="connsiteY194" fmla="*/ 259179 h 361466"/>
                  <a:gd name="connsiteX195" fmla="*/ 806373 w 977755"/>
                  <a:gd name="connsiteY195" fmla="*/ 278951 h 361466"/>
                  <a:gd name="connsiteX196" fmla="*/ 793025 w 977755"/>
                  <a:gd name="connsiteY196" fmla="*/ 283020 h 361466"/>
                  <a:gd name="connsiteX197" fmla="*/ 788242 w 977755"/>
                  <a:gd name="connsiteY197" fmla="*/ 282520 h 361466"/>
                  <a:gd name="connsiteX198" fmla="*/ 769184 w 977755"/>
                  <a:gd name="connsiteY198" fmla="*/ 259179 h 361466"/>
                  <a:gd name="connsiteX199" fmla="*/ 788242 w 977755"/>
                  <a:gd name="connsiteY199" fmla="*/ 235838 h 361466"/>
                  <a:gd name="connsiteX200" fmla="*/ 793025 w 977755"/>
                  <a:gd name="connsiteY200" fmla="*/ 235338 h 361466"/>
                  <a:gd name="connsiteX201" fmla="*/ 871470 w 977755"/>
                  <a:gd name="connsiteY201" fmla="*/ 232768 h 361466"/>
                  <a:gd name="connsiteX202" fmla="*/ 897881 w 977755"/>
                  <a:gd name="connsiteY202" fmla="*/ 259178 h 361466"/>
                  <a:gd name="connsiteX203" fmla="*/ 871470 w 977755"/>
                  <a:gd name="connsiteY203" fmla="*/ 285589 h 361466"/>
                  <a:gd name="connsiteX204" fmla="*/ 845060 w 977755"/>
                  <a:gd name="connsiteY204" fmla="*/ 259178 h 361466"/>
                  <a:gd name="connsiteX205" fmla="*/ 871470 w 977755"/>
                  <a:gd name="connsiteY205" fmla="*/ 232768 h 361466"/>
                  <a:gd name="connsiteX206" fmla="*/ 126198 w 977755"/>
                  <a:gd name="connsiteY206" fmla="*/ 209927 h 361466"/>
                  <a:gd name="connsiteX207" fmla="*/ 136191 w 977755"/>
                  <a:gd name="connsiteY207" fmla="*/ 219920 h 361466"/>
                  <a:gd name="connsiteX208" fmla="*/ 126198 w 977755"/>
                  <a:gd name="connsiteY208" fmla="*/ 229913 h 361466"/>
                  <a:gd name="connsiteX209" fmla="*/ 116205 w 977755"/>
                  <a:gd name="connsiteY209" fmla="*/ 219920 h 361466"/>
                  <a:gd name="connsiteX210" fmla="*/ 126198 w 977755"/>
                  <a:gd name="connsiteY210" fmla="*/ 209927 h 361466"/>
                  <a:gd name="connsiteX211" fmla="*/ 204644 w 977755"/>
                  <a:gd name="connsiteY211" fmla="*/ 208856 h 361466"/>
                  <a:gd name="connsiteX212" fmla="*/ 215708 w 977755"/>
                  <a:gd name="connsiteY212" fmla="*/ 219920 h 361466"/>
                  <a:gd name="connsiteX213" fmla="*/ 204644 w 977755"/>
                  <a:gd name="connsiteY213" fmla="*/ 230984 h 361466"/>
                  <a:gd name="connsiteX214" fmla="*/ 193580 w 977755"/>
                  <a:gd name="connsiteY214" fmla="*/ 219920 h 361466"/>
                  <a:gd name="connsiteX215" fmla="*/ 204644 w 977755"/>
                  <a:gd name="connsiteY215" fmla="*/ 208856 h 361466"/>
                  <a:gd name="connsiteX216" fmla="*/ 361536 w 977755"/>
                  <a:gd name="connsiteY216" fmla="*/ 206358 h 361466"/>
                  <a:gd name="connsiteX217" fmla="*/ 375098 w 977755"/>
                  <a:gd name="connsiteY217" fmla="*/ 219920 h 361466"/>
                  <a:gd name="connsiteX218" fmla="*/ 361536 w 977755"/>
                  <a:gd name="connsiteY218" fmla="*/ 233482 h 361466"/>
                  <a:gd name="connsiteX219" fmla="*/ 347974 w 977755"/>
                  <a:gd name="connsiteY219" fmla="*/ 219920 h 361466"/>
                  <a:gd name="connsiteX220" fmla="*/ 361536 w 977755"/>
                  <a:gd name="connsiteY220" fmla="*/ 206358 h 361466"/>
                  <a:gd name="connsiteX221" fmla="*/ 440054 w 977755"/>
                  <a:gd name="connsiteY221" fmla="*/ 204930 h 361466"/>
                  <a:gd name="connsiteX222" fmla="*/ 455043 w 977755"/>
                  <a:gd name="connsiteY222" fmla="*/ 219920 h 361466"/>
                  <a:gd name="connsiteX223" fmla="*/ 440054 w 977755"/>
                  <a:gd name="connsiteY223" fmla="*/ 234909 h 361466"/>
                  <a:gd name="connsiteX224" fmla="*/ 425064 w 977755"/>
                  <a:gd name="connsiteY224" fmla="*/ 219920 h 361466"/>
                  <a:gd name="connsiteX225" fmla="*/ 440054 w 977755"/>
                  <a:gd name="connsiteY225" fmla="*/ 204930 h 361466"/>
                  <a:gd name="connsiteX226" fmla="*/ 596946 w 977755"/>
                  <a:gd name="connsiteY226" fmla="*/ 201504 h 361466"/>
                  <a:gd name="connsiteX227" fmla="*/ 615362 w 977755"/>
                  <a:gd name="connsiteY227" fmla="*/ 219920 h 361466"/>
                  <a:gd name="connsiteX228" fmla="*/ 596946 w 977755"/>
                  <a:gd name="connsiteY228" fmla="*/ 238336 h 361466"/>
                  <a:gd name="connsiteX229" fmla="*/ 578530 w 977755"/>
                  <a:gd name="connsiteY229" fmla="*/ 219920 h 361466"/>
                  <a:gd name="connsiteX230" fmla="*/ 596946 w 977755"/>
                  <a:gd name="connsiteY230" fmla="*/ 201504 h 361466"/>
                  <a:gd name="connsiteX231" fmla="*/ 675321 w 977755"/>
                  <a:gd name="connsiteY231" fmla="*/ 199506 h 361466"/>
                  <a:gd name="connsiteX232" fmla="*/ 695735 w 977755"/>
                  <a:gd name="connsiteY232" fmla="*/ 219921 h 361466"/>
                  <a:gd name="connsiteX233" fmla="*/ 675321 w 977755"/>
                  <a:gd name="connsiteY233" fmla="*/ 240335 h 361466"/>
                  <a:gd name="connsiteX234" fmla="*/ 654906 w 977755"/>
                  <a:gd name="connsiteY234" fmla="*/ 219921 h 361466"/>
                  <a:gd name="connsiteX235" fmla="*/ 675321 w 977755"/>
                  <a:gd name="connsiteY235" fmla="*/ 199506 h 361466"/>
                  <a:gd name="connsiteX236" fmla="*/ 832283 w 977755"/>
                  <a:gd name="connsiteY236" fmla="*/ 194866 h 361466"/>
                  <a:gd name="connsiteX237" fmla="*/ 857337 w 977755"/>
                  <a:gd name="connsiteY237" fmla="*/ 219920 h 361466"/>
                  <a:gd name="connsiteX238" fmla="*/ 832283 w 977755"/>
                  <a:gd name="connsiteY238" fmla="*/ 245046 h 361466"/>
                  <a:gd name="connsiteX239" fmla="*/ 807229 w 977755"/>
                  <a:gd name="connsiteY239" fmla="*/ 219920 h 361466"/>
                  <a:gd name="connsiteX240" fmla="*/ 832283 w 977755"/>
                  <a:gd name="connsiteY240" fmla="*/ 194866 h 361466"/>
                  <a:gd name="connsiteX241" fmla="*/ 165529 w 977755"/>
                  <a:gd name="connsiteY241" fmla="*/ 170240 h 361466"/>
                  <a:gd name="connsiteX242" fmla="*/ 174237 w 977755"/>
                  <a:gd name="connsiteY242" fmla="*/ 174880 h 361466"/>
                  <a:gd name="connsiteX243" fmla="*/ 176022 w 977755"/>
                  <a:gd name="connsiteY243" fmla="*/ 180733 h 361466"/>
                  <a:gd name="connsiteX244" fmla="*/ 175165 w 977755"/>
                  <a:gd name="connsiteY244" fmla="*/ 184801 h 361466"/>
                  <a:gd name="connsiteX245" fmla="*/ 174166 w 977755"/>
                  <a:gd name="connsiteY245" fmla="*/ 186586 h 361466"/>
                  <a:gd name="connsiteX246" fmla="*/ 173024 w 977755"/>
                  <a:gd name="connsiteY246" fmla="*/ 188299 h 361466"/>
                  <a:gd name="connsiteX247" fmla="*/ 165600 w 977755"/>
                  <a:gd name="connsiteY247" fmla="*/ 191368 h 361466"/>
                  <a:gd name="connsiteX248" fmla="*/ 163459 w 977755"/>
                  <a:gd name="connsiteY248" fmla="*/ 191154 h 361466"/>
                  <a:gd name="connsiteX249" fmla="*/ 158177 w 977755"/>
                  <a:gd name="connsiteY249" fmla="*/ 188299 h 361466"/>
                  <a:gd name="connsiteX250" fmla="*/ 156892 w 977755"/>
                  <a:gd name="connsiteY250" fmla="*/ 186729 h 361466"/>
                  <a:gd name="connsiteX251" fmla="*/ 155893 w 977755"/>
                  <a:gd name="connsiteY251" fmla="*/ 184944 h 361466"/>
                  <a:gd name="connsiteX252" fmla="*/ 155250 w 977755"/>
                  <a:gd name="connsiteY252" fmla="*/ 182946 h 361466"/>
                  <a:gd name="connsiteX253" fmla="*/ 155036 w 977755"/>
                  <a:gd name="connsiteY253" fmla="*/ 180804 h 361466"/>
                  <a:gd name="connsiteX254" fmla="*/ 155250 w 977755"/>
                  <a:gd name="connsiteY254" fmla="*/ 178663 h 361466"/>
                  <a:gd name="connsiteX255" fmla="*/ 156820 w 977755"/>
                  <a:gd name="connsiteY255" fmla="*/ 174880 h 361466"/>
                  <a:gd name="connsiteX256" fmla="*/ 158105 w 977755"/>
                  <a:gd name="connsiteY256" fmla="*/ 173309 h 361466"/>
                  <a:gd name="connsiteX257" fmla="*/ 163387 w 977755"/>
                  <a:gd name="connsiteY257" fmla="*/ 170454 h 361466"/>
                  <a:gd name="connsiteX258" fmla="*/ 165529 w 977755"/>
                  <a:gd name="connsiteY258" fmla="*/ 170240 h 361466"/>
                  <a:gd name="connsiteX259" fmla="*/ 243903 w 977755"/>
                  <a:gd name="connsiteY259" fmla="*/ 169098 h 361466"/>
                  <a:gd name="connsiteX260" fmla="*/ 255538 w 977755"/>
                  <a:gd name="connsiteY260" fmla="*/ 180733 h 361466"/>
                  <a:gd name="connsiteX261" fmla="*/ 254610 w 977755"/>
                  <a:gd name="connsiteY261" fmla="*/ 185230 h 361466"/>
                  <a:gd name="connsiteX262" fmla="*/ 252111 w 977755"/>
                  <a:gd name="connsiteY262" fmla="*/ 188942 h 361466"/>
                  <a:gd name="connsiteX263" fmla="*/ 243903 w 977755"/>
                  <a:gd name="connsiteY263" fmla="*/ 192368 h 361466"/>
                  <a:gd name="connsiteX264" fmla="*/ 235694 w 977755"/>
                  <a:gd name="connsiteY264" fmla="*/ 188942 h 361466"/>
                  <a:gd name="connsiteX265" fmla="*/ 233196 w 977755"/>
                  <a:gd name="connsiteY265" fmla="*/ 185230 h 361466"/>
                  <a:gd name="connsiteX266" fmla="*/ 232268 w 977755"/>
                  <a:gd name="connsiteY266" fmla="*/ 180733 h 361466"/>
                  <a:gd name="connsiteX267" fmla="*/ 243903 w 977755"/>
                  <a:gd name="connsiteY267" fmla="*/ 169098 h 361466"/>
                  <a:gd name="connsiteX268" fmla="*/ 400795 w 977755"/>
                  <a:gd name="connsiteY268" fmla="*/ 166385 h 361466"/>
                  <a:gd name="connsiteX269" fmla="*/ 415071 w 977755"/>
                  <a:gd name="connsiteY269" fmla="*/ 180661 h 361466"/>
                  <a:gd name="connsiteX270" fmla="*/ 413929 w 977755"/>
                  <a:gd name="connsiteY270" fmla="*/ 186229 h 361466"/>
                  <a:gd name="connsiteX271" fmla="*/ 410859 w 977755"/>
                  <a:gd name="connsiteY271" fmla="*/ 190797 h 361466"/>
                  <a:gd name="connsiteX272" fmla="*/ 400795 w 977755"/>
                  <a:gd name="connsiteY272" fmla="*/ 195008 h 361466"/>
                  <a:gd name="connsiteX273" fmla="*/ 390730 w 977755"/>
                  <a:gd name="connsiteY273" fmla="*/ 190797 h 361466"/>
                  <a:gd name="connsiteX274" fmla="*/ 387661 w 977755"/>
                  <a:gd name="connsiteY274" fmla="*/ 186229 h 361466"/>
                  <a:gd name="connsiteX275" fmla="*/ 386519 w 977755"/>
                  <a:gd name="connsiteY275" fmla="*/ 180661 h 361466"/>
                  <a:gd name="connsiteX276" fmla="*/ 400795 w 977755"/>
                  <a:gd name="connsiteY276" fmla="*/ 166385 h 361466"/>
                  <a:gd name="connsiteX277" fmla="*/ 479098 w 977755"/>
                  <a:gd name="connsiteY277" fmla="*/ 164815 h 361466"/>
                  <a:gd name="connsiteX278" fmla="*/ 492232 w 977755"/>
                  <a:gd name="connsiteY278" fmla="*/ 171810 h 361466"/>
                  <a:gd name="connsiteX279" fmla="*/ 494944 w 977755"/>
                  <a:gd name="connsiteY279" fmla="*/ 180661 h 361466"/>
                  <a:gd name="connsiteX280" fmla="*/ 493731 w 977755"/>
                  <a:gd name="connsiteY280" fmla="*/ 186800 h 361466"/>
                  <a:gd name="connsiteX281" fmla="*/ 492303 w 977755"/>
                  <a:gd name="connsiteY281" fmla="*/ 189512 h 361466"/>
                  <a:gd name="connsiteX282" fmla="*/ 490304 w 977755"/>
                  <a:gd name="connsiteY282" fmla="*/ 191939 h 361466"/>
                  <a:gd name="connsiteX283" fmla="*/ 479098 w 977755"/>
                  <a:gd name="connsiteY283" fmla="*/ 196579 h 361466"/>
                  <a:gd name="connsiteX284" fmla="*/ 475886 w 977755"/>
                  <a:gd name="connsiteY284" fmla="*/ 196222 h 361466"/>
                  <a:gd name="connsiteX285" fmla="*/ 467891 w 977755"/>
                  <a:gd name="connsiteY285" fmla="*/ 191939 h 361466"/>
                  <a:gd name="connsiteX286" fmla="*/ 465964 w 977755"/>
                  <a:gd name="connsiteY286" fmla="*/ 189584 h 361466"/>
                  <a:gd name="connsiteX287" fmla="*/ 464536 w 977755"/>
                  <a:gd name="connsiteY287" fmla="*/ 186871 h 361466"/>
                  <a:gd name="connsiteX288" fmla="*/ 463608 w 977755"/>
                  <a:gd name="connsiteY288" fmla="*/ 183873 h 361466"/>
                  <a:gd name="connsiteX289" fmla="*/ 463323 w 977755"/>
                  <a:gd name="connsiteY289" fmla="*/ 180661 h 361466"/>
                  <a:gd name="connsiteX290" fmla="*/ 463608 w 977755"/>
                  <a:gd name="connsiteY290" fmla="*/ 177449 h 361466"/>
                  <a:gd name="connsiteX291" fmla="*/ 465964 w 977755"/>
                  <a:gd name="connsiteY291" fmla="*/ 171810 h 361466"/>
                  <a:gd name="connsiteX292" fmla="*/ 467891 w 977755"/>
                  <a:gd name="connsiteY292" fmla="*/ 169455 h 361466"/>
                  <a:gd name="connsiteX293" fmla="*/ 475886 w 977755"/>
                  <a:gd name="connsiteY293" fmla="*/ 165172 h 361466"/>
                  <a:gd name="connsiteX294" fmla="*/ 479098 w 977755"/>
                  <a:gd name="connsiteY294" fmla="*/ 164815 h 361466"/>
                  <a:gd name="connsiteX295" fmla="*/ 636061 w 977755"/>
                  <a:gd name="connsiteY295" fmla="*/ 161317 h 361466"/>
                  <a:gd name="connsiteX296" fmla="*/ 652193 w 977755"/>
                  <a:gd name="connsiteY296" fmla="*/ 169883 h 361466"/>
                  <a:gd name="connsiteX297" fmla="*/ 655476 w 977755"/>
                  <a:gd name="connsiteY297" fmla="*/ 180732 h 361466"/>
                  <a:gd name="connsiteX298" fmla="*/ 653977 w 977755"/>
                  <a:gd name="connsiteY298" fmla="*/ 188298 h 361466"/>
                  <a:gd name="connsiteX299" fmla="*/ 652193 w 977755"/>
                  <a:gd name="connsiteY299" fmla="*/ 191582 h 361466"/>
                  <a:gd name="connsiteX300" fmla="*/ 649766 w 977755"/>
                  <a:gd name="connsiteY300" fmla="*/ 194437 h 361466"/>
                  <a:gd name="connsiteX301" fmla="*/ 636061 w 977755"/>
                  <a:gd name="connsiteY301" fmla="*/ 200148 h 361466"/>
                  <a:gd name="connsiteX302" fmla="*/ 632135 w 977755"/>
                  <a:gd name="connsiteY302" fmla="*/ 199719 h 361466"/>
                  <a:gd name="connsiteX303" fmla="*/ 622356 w 977755"/>
                  <a:gd name="connsiteY303" fmla="*/ 194437 h 361466"/>
                  <a:gd name="connsiteX304" fmla="*/ 620001 w 977755"/>
                  <a:gd name="connsiteY304" fmla="*/ 191582 h 361466"/>
                  <a:gd name="connsiteX305" fmla="*/ 618216 w 977755"/>
                  <a:gd name="connsiteY305" fmla="*/ 188298 h 361466"/>
                  <a:gd name="connsiteX306" fmla="*/ 617074 w 977755"/>
                  <a:gd name="connsiteY306" fmla="*/ 184658 h 361466"/>
                  <a:gd name="connsiteX307" fmla="*/ 616646 w 977755"/>
                  <a:gd name="connsiteY307" fmla="*/ 180732 h 361466"/>
                  <a:gd name="connsiteX308" fmla="*/ 617074 w 977755"/>
                  <a:gd name="connsiteY308" fmla="*/ 176806 h 361466"/>
                  <a:gd name="connsiteX309" fmla="*/ 620001 w 977755"/>
                  <a:gd name="connsiteY309" fmla="*/ 169883 h 361466"/>
                  <a:gd name="connsiteX310" fmla="*/ 622356 w 977755"/>
                  <a:gd name="connsiteY310" fmla="*/ 167027 h 361466"/>
                  <a:gd name="connsiteX311" fmla="*/ 632135 w 977755"/>
                  <a:gd name="connsiteY311" fmla="*/ 161745 h 361466"/>
                  <a:gd name="connsiteX312" fmla="*/ 636061 w 977755"/>
                  <a:gd name="connsiteY312" fmla="*/ 161317 h 361466"/>
                  <a:gd name="connsiteX313" fmla="*/ 714579 w 977755"/>
                  <a:gd name="connsiteY313" fmla="*/ 159247 h 361466"/>
                  <a:gd name="connsiteX314" fmla="*/ 736064 w 977755"/>
                  <a:gd name="connsiteY314" fmla="*/ 180732 h 361466"/>
                  <a:gd name="connsiteX315" fmla="*/ 734351 w 977755"/>
                  <a:gd name="connsiteY315" fmla="*/ 189084 h 361466"/>
                  <a:gd name="connsiteX316" fmla="*/ 729854 w 977755"/>
                  <a:gd name="connsiteY316" fmla="*/ 195936 h 361466"/>
                  <a:gd name="connsiteX317" fmla="*/ 714651 w 977755"/>
                  <a:gd name="connsiteY317" fmla="*/ 202218 h 361466"/>
                  <a:gd name="connsiteX318" fmla="*/ 699447 w 977755"/>
                  <a:gd name="connsiteY318" fmla="*/ 195936 h 361466"/>
                  <a:gd name="connsiteX319" fmla="*/ 694807 w 977755"/>
                  <a:gd name="connsiteY319" fmla="*/ 189084 h 361466"/>
                  <a:gd name="connsiteX320" fmla="*/ 693094 w 977755"/>
                  <a:gd name="connsiteY320" fmla="*/ 180732 h 361466"/>
                  <a:gd name="connsiteX321" fmla="*/ 714579 w 977755"/>
                  <a:gd name="connsiteY321" fmla="*/ 159247 h 361466"/>
                  <a:gd name="connsiteX322" fmla="*/ 871470 w 977755"/>
                  <a:gd name="connsiteY322" fmla="*/ 154322 h 361466"/>
                  <a:gd name="connsiteX323" fmla="*/ 897881 w 977755"/>
                  <a:gd name="connsiteY323" fmla="*/ 180732 h 361466"/>
                  <a:gd name="connsiteX324" fmla="*/ 895811 w 977755"/>
                  <a:gd name="connsiteY324" fmla="*/ 191011 h 361466"/>
                  <a:gd name="connsiteX325" fmla="*/ 890172 w 977755"/>
                  <a:gd name="connsiteY325" fmla="*/ 199434 h 361466"/>
                  <a:gd name="connsiteX326" fmla="*/ 871470 w 977755"/>
                  <a:gd name="connsiteY326" fmla="*/ 207143 h 361466"/>
                  <a:gd name="connsiteX327" fmla="*/ 852769 w 977755"/>
                  <a:gd name="connsiteY327" fmla="*/ 199434 h 361466"/>
                  <a:gd name="connsiteX328" fmla="*/ 847130 w 977755"/>
                  <a:gd name="connsiteY328" fmla="*/ 191011 h 361466"/>
                  <a:gd name="connsiteX329" fmla="*/ 845060 w 977755"/>
                  <a:gd name="connsiteY329" fmla="*/ 180732 h 361466"/>
                  <a:gd name="connsiteX330" fmla="*/ 871470 w 977755"/>
                  <a:gd name="connsiteY330" fmla="*/ 154322 h 361466"/>
                  <a:gd name="connsiteX331" fmla="*/ 126198 w 977755"/>
                  <a:gd name="connsiteY331" fmla="*/ 131481 h 361466"/>
                  <a:gd name="connsiteX332" fmla="*/ 136191 w 977755"/>
                  <a:gd name="connsiteY332" fmla="*/ 141474 h 361466"/>
                  <a:gd name="connsiteX333" fmla="*/ 126198 w 977755"/>
                  <a:gd name="connsiteY333" fmla="*/ 151467 h 361466"/>
                  <a:gd name="connsiteX334" fmla="*/ 116205 w 977755"/>
                  <a:gd name="connsiteY334" fmla="*/ 141474 h 361466"/>
                  <a:gd name="connsiteX335" fmla="*/ 126198 w 977755"/>
                  <a:gd name="connsiteY335" fmla="*/ 131481 h 361466"/>
                  <a:gd name="connsiteX336" fmla="*/ 204644 w 977755"/>
                  <a:gd name="connsiteY336" fmla="*/ 130410 h 361466"/>
                  <a:gd name="connsiteX337" fmla="*/ 215708 w 977755"/>
                  <a:gd name="connsiteY337" fmla="*/ 141474 h 361466"/>
                  <a:gd name="connsiteX338" fmla="*/ 204644 w 977755"/>
                  <a:gd name="connsiteY338" fmla="*/ 152538 h 361466"/>
                  <a:gd name="connsiteX339" fmla="*/ 193580 w 977755"/>
                  <a:gd name="connsiteY339" fmla="*/ 141474 h 361466"/>
                  <a:gd name="connsiteX340" fmla="*/ 204644 w 977755"/>
                  <a:gd name="connsiteY340" fmla="*/ 130410 h 361466"/>
                  <a:gd name="connsiteX341" fmla="*/ 361536 w 977755"/>
                  <a:gd name="connsiteY341" fmla="*/ 127912 h 361466"/>
                  <a:gd name="connsiteX342" fmla="*/ 375098 w 977755"/>
                  <a:gd name="connsiteY342" fmla="*/ 141474 h 361466"/>
                  <a:gd name="connsiteX343" fmla="*/ 361536 w 977755"/>
                  <a:gd name="connsiteY343" fmla="*/ 155036 h 361466"/>
                  <a:gd name="connsiteX344" fmla="*/ 347974 w 977755"/>
                  <a:gd name="connsiteY344" fmla="*/ 141474 h 361466"/>
                  <a:gd name="connsiteX345" fmla="*/ 361536 w 977755"/>
                  <a:gd name="connsiteY345" fmla="*/ 127912 h 361466"/>
                  <a:gd name="connsiteX346" fmla="*/ 440054 w 977755"/>
                  <a:gd name="connsiteY346" fmla="*/ 126484 h 361466"/>
                  <a:gd name="connsiteX347" fmla="*/ 455043 w 977755"/>
                  <a:gd name="connsiteY347" fmla="*/ 141474 h 361466"/>
                  <a:gd name="connsiteX348" fmla="*/ 440054 w 977755"/>
                  <a:gd name="connsiteY348" fmla="*/ 156463 h 361466"/>
                  <a:gd name="connsiteX349" fmla="*/ 425064 w 977755"/>
                  <a:gd name="connsiteY349" fmla="*/ 141474 h 361466"/>
                  <a:gd name="connsiteX350" fmla="*/ 440054 w 977755"/>
                  <a:gd name="connsiteY350" fmla="*/ 126484 h 361466"/>
                  <a:gd name="connsiteX351" fmla="*/ 596946 w 977755"/>
                  <a:gd name="connsiteY351" fmla="*/ 123058 h 361466"/>
                  <a:gd name="connsiteX352" fmla="*/ 615362 w 977755"/>
                  <a:gd name="connsiteY352" fmla="*/ 141474 h 361466"/>
                  <a:gd name="connsiteX353" fmla="*/ 596946 w 977755"/>
                  <a:gd name="connsiteY353" fmla="*/ 159890 h 361466"/>
                  <a:gd name="connsiteX354" fmla="*/ 578530 w 977755"/>
                  <a:gd name="connsiteY354" fmla="*/ 141474 h 361466"/>
                  <a:gd name="connsiteX355" fmla="*/ 596946 w 977755"/>
                  <a:gd name="connsiteY355" fmla="*/ 123058 h 361466"/>
                  <a:gd name="connsiteX356" fmla="*/ 675321 w 977755"/>
                  <a:gd name="connsiteY356" fmla="*/ 121059 h 361466"/>
                  <a:gd name="connsiteX357" fmla="*/ 695735 w 977755"/>
                  <a:gd name="connsiteY357" fmla="*/ 141474 h 361466"/>
                  <a:gd name="connsiteX358" fmla="*/ 675321 w 977755"/>
                  <a:gd name="connsiteY358" fmla="*/ 161888 h 361466"/>
                  <a:gd name="connsiteX359" fmla="*/ 654906 w 977755"/>
                  <a:gd name="connsiteY359" fmla="*/ 141474 h 361466"/>
                  <a:gd name="connsiteX360" fmla="*/ 675321 w 977755"/>
                  <a:gd name="connsiteY360" fmla="*/ 121059 h 361466"/>
                  <a:gd name="connsiteX361" fmla="*/ 832283 w 977755"/>
                  <a:gd name="connsiteY361" fmla="*/ 116348 h 361466"/>
                  <a:gd name="connsiteX362" fmla="*/ 857337 w 977755"/>
                  <a:gd name="connsiteY362" fmla="*/ 141474 h 361466"/>
                  <a:gd name="connsiteX363" fmla="*/ 832283 w 977755"/>
                  <a:gd name="connsiteY363" fmla="*/ 166528 h 361466"/>
                  <a:gd name="connsiteX364" fmla="*/ 807229 w 977755"/>
                  <a:gd name="connsiteY364" fmla="*/ 141474 h 361466"/>
                  <a:gd name="connsiteX365" fmla="*/ 832283 w 977755"/>
                  <a:gd name="connsiteY365" fmla="*/ 116348 h 361466"/>
                  <a:gd name="connsiteX366" fmla="*/ 910730 w 977755"/>
                  <a:gd name="connsiteY366" fmla="*/ 113636 h 361466"/>
                  <a:gd name="connsiteX367" fmla="*/ 938496 w 977755"/>
                  <a:gd name="connsiteY367" fmla="*/ 141474 h 361466"/>
                  <a:gd name="connsiteX368" fmla="*/ 930397 w 977755"/>
                  <a:gd name="connsiteY368" fmla="*/ 161004 h 361466"/>
                  <a:gd name="connsiteX369" fmla="*/ 949989 w 977755"/>
                  <a:gd name="connsiteY369" fmla="*/ 152895 h 361466"/>
                  <a:gd name="connsiteX370" fmla="*/ 977755 w 977755"/>
                  <a:gd name="connsiteY370" fmla="*/ 180662 h 361466"/>
                  <a:gd name="connsiteX371" fmla="*/ 975542 w 977755"/>
                  <a:gd name="connsiteY371" fmla="*/ 191511 h 361466"/>
                  <a:gd name="connsiteX372" fmla="*/ 969618 w 977755"/>
                  <a:gd name="connsiteY372" fmla="*/ 200362 h 361466"/>
                  <a:gd name="connsiteX373" fmla="*/ 949989 w 977755"/>
                  <a:gd name="connsiteY373" fmla="*/ 208500 h 361466"/>
                  <a:gd name="connsiteX374" fmla="*/ 930410 w 977755"/>
                  <a:gd name="connsiteY374" fmla="*/ 200383 h 361466"/>
                  <a:gd name="connsiteX375" fmla="*/ 938496 w 977755"/>
                  <a:gd name="connsiteY375" fmla="*/ 219920 h 361466"/>
                  <a:gd name="connsiteX376" fmla="*/ 910730 w 977755"/>
                  <a:gd name="connsiteY376" fmla="*/ 247758 h 361466"/>
                  <a:gd name="connsiteX377" fmla="*/ 882963 w 977755"/>
                  <a:gd name="connsiteY377" fmla="*/ 219920 h 361466"/>
                  <a:gd name="connsiteX378" fmla="*/ 910730 w 977755"/>
                  <a:gd name="connsiteY378" fmla="*/ 192153 h 361466"/>
                  <a:gd name="connsiteX379" fmla="*/ 930281 w 977755"/>
                  <a:gd name="connsiteY379" fmla="*/ 200246 h 361466"/>
                  <a:gd name="connsiteX380" fmla="*/ 924435 w 977755"/>
                  <a:gd name="connsiteY380" fmla="*/ 191511 h 361466"/>
                  <a:gd name="connsiteX381" fmla="*/ 922222 w 977755"/>
                  <a:gd name="connsiteY381" fmla="*/ 180662 h 361466"/>
                  <a:gd name="connsiteX382" fmla="*/ 930295 w 977755"/>
                  <a:gd name="connsiteY382" fmla="*/ 161159 h 361466"/>
                  <a:gd name="connsiteX383" fmla="*/ 910730 w 977755"/>
                  <a:gd name="connsiteY383" fmla="*/ 169241 h 361466"/>
                  <a:gd name="connsiteX384" fmla="*/ 882963 w 977755"/>
                  <a:gd name="connsiteY384" fmla="*/ 141474 h 361466"/>
                  <a:gd name="connsiteX385" fmla="*/ 910730 w 977755"/>
                  <a:gd name="connsiteY385" fmla="*/ 113636 h 361466"/>
                  <a:gd name="connsiteX386" fmla="*/ 86939 w 977755"/>
                  <a:gd name="connsiteY386" fmla="*/ 92793 h 361466"/>
                  <a:gd name="connsiteX387" fmla="*/ 96433 w 977755"/>
                  <a:gd name="connsiteY387" fmla="*/ 102286 h 361466"/>
                  <a:gd name="connsiteX388" fmla="*/ 86939 w 977755"/>
                  <a:gd name="connsiteY388" fmla="*/ 111780 h 361466"/>
                  <a:gd name="connsiteX389" fmla="*/ 77446 w 977755"/>
                  <a:gd name="connsiteY389" fmla="*/ 102286 h 361466"/>
                  <a:gd name="connsiteX390" fmla="*/ 86939 w 977755"/>
                  <a:gd name="connsiteY390" fmla="*/ 92793 h 361466"/>
                  <a:gd name="connsiteX391" fmla="*/ 165457 w 977755"/>
                  <a:gd name="connsiteY391" fmla="*/ 91794 h 361466"/>
                  <a:gd name="connsiteX392" fmla="*/ 174165 w 977755"/>
                  <a:gd name="connsiteY392" fmla="*/ 96434 h 361466"/>
                  <a:gd name="connsiteX393" fmla="*/ 175950 w 977755"/>
                  <a:gd name="connsiteY393" fmla="*/ 102287 h 361466"/>
                  <a:gd name="connsiteX394" fmla="*/ 174165 w 977755"/>
                  <a:gd name="connsiteY394" fmla="*/ 108140 h 361466"/>
                  <a:gd name="connsiteX395" fmla="*/ 165457 w 977755"/>
                  <a:gd name="connsiteY395" fmla="*/ 112922 h 361466"/>
                  <a:gd name="connsiteX396" fmla="*/ 163315 w 977755"/>
                  <a:gd name="connsiteY396" fmla="*/ 112708 h 361466"/>
                  <a:gd name="connsiteX397" fmla="*/ 158033 w 977755"/>
                  <a:gd name="connsiteY397" fmla="*/ 109853 h 361466"/>
                  <a:gd name="connsiteX398" fmla="*/ 156748 w 977755"/>
                  <a:gd name="connsiteY398" fmla="*/ 108283 h 361466"/>
                  <a:gd name="connsiteX399" fmla="*/ 155178 w 977755"/>
                  <a:gd name="connsiteY399" fmla="*/ 104500 h 361466"/>
                  <a:gd name="connsiteX400" fmla="*/ 154964 w 977755"/>
                  <a:gd name="connsiteY400" fmla="*/ 102358 h 361466"/>
                  <a:gd name="connsiteX401" fmla="*/ 155178 w 977755"/>
                  <a:gd name="connsiteY401" fmla="*/ 100217 h 361466"/>
                  <a:gd name="connsiteX402" fmla="*/ 156748 w 977755"/>
                  <a:gd name="connsiteY402" fmla="*/ 96434 h 361466"/>
                  <a:gd name="connsiteX403" fmla="*/ 158033 w 977755"/>
                  <a:gd name="connsiteY403" fmla="*/ 94863 h 361466"/>
                  <a:gd name="connsiteX404" fmla="*/ 163315 w 977755"/>
                  <a:gd name="connsiteY404" fmla="*/ 92008 h 361466"/>
                  <a:gd name="connsiteX405" fmla="*/ 165457 w 977755"/>
                  <a:gd name="connsiteY405" fmla="*/ 91794 h 361466"/>
                  <a:gd name="connsiteX406" fmla="*/ 322349 w 977755"/>
                  <a:gd name="connsiteY406" fmla="*/ 89367 h 361466"/>
                  <a:gd name="connsiteX407" fmla="*/ 329559 w 977755"/>
                  <a:gd name="connsiteY407" fmla="*/ 91580 h 361466"/>
                  <a:gd name="connsiteX408" fmla="*/ 335198 w 977755"/>
                  <a:gd name="connsiteY408" fmla="*/ 102287 h 361466"/>
                  <a:gd name="connsiteX409" fmla="*/ 329559 w 977755"/>
                  <a:gd name="connsiteY409" fmla="*/ 112994 h 361466"/>
                  <a:gd name="connsiteX410" fmla="*/ 322349 w 977755"/>
                  <a:gd name="connsiteY410" fmla="*/ 115206 h 361466"/>
                  <a:gd name="connsiteX411" fmla="*/ 319780 w 977755"/>
                  <a:gd name="connsiteY411" fmla="*/ 114921 h 361466"/>
                  <a:gd name="connsiteX412" fmla="*/ 309501 w 977755"/>
                  <a:gd name="connsiteY412" fmla="*/ 102287 h 361466"/>
                  <a:gd name="connsiteX413" fmla="*/ 319780 w 977755"/>
                  <a:gd name="connsiteY413" fmla="*/ 89653 h 361466"/>
                  <a:gd name="connsiteX414" fmla="*/ 322349 w 977755"/>
                  <a:gd name="connsiteY414" fmla="*/ 89367 h 361466"/>
                  <a:gd name="connsiteX415" fmla="*/ 400795 w 977755"/>
                  <a:gd name="connsiteY415" fmla="*/ 88011 h 361466"/>
                  <a:gd name="connsiteX416" fmla="*/ 415071 w 977755"/>
                  <a:gd name="connsiteY416" fmla="*/ 102287 h 361466"/>
                  <a:gd name="connsiteX417" fmla="*/ 400795 w 977755"/>
                  <a:gd name="connsiteY417" fmla="*/ 116563 h 361466"/>
                  <a:gd name="connsiteX418" fmla="*/ 386519 w 977755"/>
                  <a:gd name="connsiteY418" fmla="*/ 102287 h 361466"/>
                  <a:gd name="connsiteX419" fmla="*/ 400795 w 977755"/>
                  <a:gd name="connsiteY419" fmla="*/ 88011 h 361466"/>
                  <a:gd name="connsiteX420" fmla="*/ 557687 w 977755"/>
                  <a:gd name="connsiteY420" fmla="*/ 84798 h 361466"/>
                  <a:gd name="connsiteX421" fmla="*/ 575175 w 977755"/>
                  <a:gd name="connsiteY421" fmla="*/ 102286 h 361466"/>
                  <a:gd name="connsiteX422" fmla="*/ 557687 w 977755"/>
                  <a:gd name="connsiteY422" fmla="*/ 119774 h 361466"/>
                  <a:gd name="connsiteX423" fmla="*/ 540199 w 977755"/>
                  <a:gd name="connsiteY423" fmla="*/ 102286 h 361466"/>
                  <a:gd name="connsiteX424" fmla="*/ 557687 w 977755"/>
                  <a:gd name="connsiteY424" fmla="*/ 84798 h 361466"/>
                  <a:gd name="connsiteX425" fmla="*/ 636061 w 977755"/>
                  <a:gd name="connsiteY425" fmla="*/ 82871 h 361466"/>
                  <a:gd name="connsiteX426" fmla="*/ 652193 w 977755"/>
                  <a:gd name="connsiteY426" fmla="*/ 91437 h 361466"/>
                  <a:gd name="connsiteX427" fmla="*/ 655476 w 977755"/>
                  <a:gd name="connsiteY427" fmla="*/ 102286 h 361466"/>
                  <a:gd name="connsiteX428" fmla="*/ 652193 w 977755"/>
                  <a:gd name="connsiteY428" fmla="*/ 113136 h 361466"/>
                  <a:gd name="connsiteX429" fmla="*/ 636061 w 977755"/>
                  <a:gd name="connsiteY429" fmla="*/ 121702 h 361466"/>
                  <a:gd name="connsiteX430" fmla="*/ 632135 w 977755"/>
                  <a:gd name="connsiteY430" fmla="*/ 121273 h 361466"/>
                  <a:gd name="connsiteX431" fmla="*/ 622356 w 977755"/>
                  <a:gd name="connsiteY431" fmla="*/ 115991 h 361466"/>
                  <a:gd name="connsiteX432" fmla="*/ 620001 w 977755"/>
                  <a:gd name="connsiteY432" fmla="*/ 113136 h 361466"/>
                  <a:gd name="connsiteX433" fmla="*/ 617074 w 977755"/>
                  <a:gd name="connsiteY433" fmla="*/ 106212 h 361466"/>
                  <a:gd name="connsiteX434" fmla="*/ 616646 w 977755"/>
                  <a:gd name="connsiteY434" fmla="*/ 102286 h 361466"/>
                  <a:gd name="connsiteX435" fmla="*/ 617074 w 977755"/>
                  <a:gd name="connsiteY435" fmla="*/ 98360 h 361466"/>
                  <a:gd name="connsiteX436" fmla="*/ 620001 w 977755"/>
                  <a:gd name="connsiteY436" fmla="*/ 91437 h 361466"/>
                  <a:gd name="connsiteX437" fmla="*/ 622356 w 977755"/>
                  <a:gd name="connsiteY437" fmla="*/ 88581 h 361466"/>
                  <a:gd name="connsiteX438" fmla="*/ 632135 w 977755"/>
                  <a:gd name="connsiteY438" fmla="*/ 83299 h 361466"/>
                  <a:gd name="connsiteX439" fmla="*/ 636061 w 977755"/>
                  <a:gd name="connsiteY439" fmla="*/ 82871 h 361466"/>
                  <a:gd name="connsiteX440" fmla="*/ 793025 w 977755"/>
                  <a:gd name="connsiteY440" fmla="*/ 78446 h 361466"/>
                  <a:gd name="connsiteX441" fmla="*/ 806373 w 977755"/>
                  <a:gd name="connsiteY441" fmla="*/ 82515 h 361466"/>
                  <a:gd name="connsiteX442" fmla="*/ 816865 w 977755"/>
                  <a:gd name="connsiteY442" fmla="*/ 102287 h 361466"/>
                  <a:gd name="connsiteX443" fmla="*/ 806373 w 977755"/>
                  <a:gd name="connsiteY443" fmla="*/ 122059 h 361466"/>
                  <a:gd name="connsiteX444" fmla="*/ 793025 w 977755"/>
                  <a:gd name="connsiteY444" fmla="*/ 126128 h 361466"/>
                  <a:gd name="connsiteX445" fmla="*/ 788242 w 977755"/>
                  <a:gd name="connsiteY445" fmla="*/ 125628 h 361466"/>
                  <a:gd name="connsiteX446" fmla="*/ 769184 w 977755"/>
                  <a:gd name="connsiteY446" fmla="*/ 102287 h 361466"/>
                  <a:gd name="connsiteX447" fmla="*/ 788242 w 977755"/>
                  <a:gd name="connsiteY447" fmla="*/ 78946 h 361466"/>
                  <a:gd name="connsiteX448" fmla="*/ 793025 w 977755"/>
                  <a:gd name="connsiteY448" fmla="*/ 78446 h 361466"/>
                  <a:gd name="connsiteX449" fmla="*/ 871470 w 977755"/>
                  <a:gd name="connsiteY449" fmla="*/ 75876 h 361466"/>
                  <a:gd name="connsiteX450" fmla="*/ 897881 w 977755"/>
                  <a:gd name="connsiteY450" fmla="*/ 102286 h 361466"/>
                  <a:gd name="connsiteX451" fmla="*/ 871470 w 977755"/>
                  <a:gd name="connsiteY451" fmla="*/ 128697 h 361466"/>
                  <a:gd name="connsiteX452" fmla="*/ 845060 w 977755"/>
                  <a:gd name="connsiteY452" fmla="*/ 102286 h 361466"/>
                  <a:gd name="connsiteX453" fmla="*/ 871470 w 977755"/>
                  <a:gd name="connsiteY453" fmla="*/ 75876 h 361466"/>
                  <a:gd name="connsiteX454" fmla="*/ 47753 w 977755"/>
                  <a:gd name="connsiteY454" fmla="*/ 54034 h 361466"/>
                  <a:gd name="connsiteX455" fmla="*/ 56747 w 977755"/>
                  <a:gd name="connsiteY455" fmla="*/ 63028 h 361466"/>
                  <a:gd name="connsiteX456" fmla="*/ 47753 w 977755"/>
                  <a:gd name="connsiteY456" fmla="*/ 72022 h 361466"/>
                  <a:gd name="connsiteX457" fmla="*/ 38759 w 977755"/>
                  <a:gd name="connsiteY457" fmla="*/ 63028 h 361466"/>
                  <a:gd name="connsiteX458" fmla="*/ 47753 w 977755"/>
                  <a:gd name="connsiteY458" fmla="*/ 54034 h 361466"/>
                  <a:gd name="connsiteX459" fmla="*/ 126198 w 977755"/>
                  <a:gd name="connsiteY459" fmla="*/ 53035 h 361466"/>
                  <a:gd name="connsiteX460" fmla="*/ 136191 w 977755"/>
                  <a:gd name="connsiteY460" fmla="*/ 63028 h 361466"/>
                  <a:gd name="connsiteX461" fmla="*/ 126198 w 977755"/>
                  <a:gd name="connsiteY461" fmla="*/ 73021 h 361466"/>
                  <a:gd name="connsiteX462" fmla="*/ 116205 w 977755"/>
                  <a:gd name="connsiteY462" fmla="*/ 63028 h 361466"/>
                  <a:gd name="connsiteX463" fmla="*/ 126198 w 977755"/>
                  <a:gd name="connsiteY463" fmla="*/ 53035 h 361466"/>
                  <a:gd name="connsiteX464" fmla="*/ 283162 w 977755"/>
                  <a:gd name="connsiteY464" fmla="*/ 50822 h 361466"/>
                  <a:gd name="connsiteX465" fmla="*/ 295368 w 977755"/>
                  <a:gd name="connsiteY465" fmla="*/ 63028 h 361466"/>
                  <a:gd name="connsiteX466" fmla="*/ 283162 w 977755"/>
                  <a:gd name="connsiteY466" fmla="*/ 75234 h 361466"/>
                  <a:gd name="connsiteX467" fmla="*/ 270956 w 977755"/>
                  <a:gd name="connsiteY467" fmla="*/ 63028 h 361466"/>
                  <a:gd name="connsiteX468" fmla="*/ 283162 w 977755"/>
                  <a:gd name="connsiteY468" fmla="*/ 50822 h 361466"/>
                  <a:gd name="connsiteX469" fmla="*/ 361536 w 977755"/>
                  <a:gd name="connsiteY469" fmla="*/ 49466 h 361466"/>
                  <a:gd name="connsiteX470" fmla="*/ 375098 w 977755"/>
                  <a:gd name="connsiteY470" fmla="*/ 63028 h 361466"/>
                  <a:gd name="connsiteX471" fmla="*/ 361536 w 977755"/>
                  <a:gd name="connsiteY471" fmla="*/ 76590 h 361466"/>
                  <a:gd name="connsiteX472" fmla="*/ 347974 w 977755"/>
                  <a:gd name="connsiteY472" fmla="*/ 63028 h 361466"/>
                  <a:gd name="connsiteX473" fmla="*/ 361536 w 977755"/>
                  <a:gd name="connsiteY473" fmla="*/ 49466 h 361466"/>
                  <a:gd name="connsiteX474" fmla="*/ 518428 w 977755"/>
                  <a:gd name="connsiteY474" fmla="*/ 46396 h 361466"/>
                  <a:gd name="connsiteX475" fmla="*/ 535060 w 977755"/>
                  <a:gd name="connsiteY475" fmla="*/ 63027 h 361466"/>
                  <a:gd name="connsiteX476" fmla="*/ 518428 w 977755"/>
                  <a:gd name="connsiteY476" fmla="*/ 79659 h 361466"/>
                  <a:gd name="connsiteX477" fmla="*/ 501797 w 977755"/>
                  <a:gd name="connsiteY477" fmla="*/ 63027 h 361466"/>
                  <a:gd name="connsiteX478" fmla="*/ 518428 w 977755"/>
                  <a:gd name="connsiteY478" fmla="*/ 46396 h 361466"/>
                  <a:gd name="connsiteX479" fmla="*/ 596946 w 977755"/>
                  <a:gd name="connsiteY479" fmla="*/ 44612 h 361466"/>
                  <a:gd name="connsiteX480" fmla="*/ 615362 w 977755"/>
                  <a:gd name="connsiteY480" fmla="*/ 63028 h 361466"/>
                  <a:gd name="connsiteX481" fmla="*/ 596946 w 977755"/>
                  <a:gd name="connsiteY481" fmla="*/ 81444 h 361466"/>
                  <a:gd name="connsiteX482" fmla="*/ 578530 w 977755"/>
                  <a:gd name="connsiteY482" fmla="*/ 63028 h 361466"/>
                  <a:gd name="connsiteX483" fmla="*/ 596946 w 977755"/>
                  <a:gd name="connsiteY483" fmla="*/ 44612 h 361466"/>
                  <a:gd name="connsiteX484" fmla="*/ 753766 w 977755"/>
                  <a:gd name="connsiteY484" fmla="*/ 40400 h 361466"/>
                  <a:gd name="connsiteX485" fmla="*/ 776394 w 977755"/>
                  <a:gd name="connsiteY485" fmla="*/ 63027 h 361466"/>
                  <a:gd name="connsiteX486" fmla="*/ 753766 w 977755"/>
                  <a:gd name="connsiteY486" fmla="*/ 85655 h 361466"/>
                  <a:gd name="connsiteX487" fmla="*/ 731139 w 977755"/>
                  <a:gd name="connsiteY487" fmla="*/ 63027 h 361466"/>
                  <a:gd name="connsiteX488" fmla="*/ 753766 w 977755"/>
                  <a:gd name="connsiteY488" fmla="*/ 40400 h 361466"/>
                  <a:gd name="connsiteX489" fmla="*/ 832283 w 977755"/>
                  <a:gd name="connsiteY489" fmla="*/ 37973 h 361466"/>
                  <a:gd name="connsiteX490" fmla="*/ 857337 w 977755"/>
                  <a:gd name="connsiteY490" fmla="*/ 63027 h 361466"/>
                  <a:gd name="connsiteX491" fmla="*/ 832283 w 977755"/>
                  <a:gd name="connsiteY491" fmla="*/ 88153 h 361466"/>
                  <a:gd name="connsiteX492" fmla="*/ 807229 w 977755"/>
                  <a:gd name="connsiteY492" fmla="*/ 63027 h 361466"/>
                  <a:gd name="connsiteX493" fmla="*/ 832283 w 977755"/>
                  <a:gd name="connsiteY493" fmla="*/ 37973 h 361466"/>
                  <a:gd name="connsiteX494" fmla="*/ 8566 w 977755"/>
                  <a:gd name="connsiteY494" fmla="*/ 15275 h 361466"/>
                  <a:gd name="connsiteX495" fmla="*/ 15632 w 977755"/>
                  <a:gd name="connsiteY495" fmla="*/ 19058 h 361466"/>
                  <a:gd name="connsiteX496" fmla="*/ 17060 w 977755"/>
                  <a:gd name="connsiteY496" fmla="*/ 23841 h 361466"/>
                  <a:gd name="connsiteX497" fmla="*/ 16917 w 977755"/>
                  <a:gd name="connsiteY497" fmla="*/ 25554 h 361466"/>
                  <a:gd name="connsiteX498" fmla="*/ 15632 w 977755"/>
                  <a:gd name="connsiteY498" fmla="*/ 28623 h 361466"/>
                  <a:gd name="connsiteX499" fmla="*/ 8566 w 977755"/>
                  <a:gd name="connsiteY499" fmla="*/ 32406 h 361466"/>
                  <a:gd name="connsiteX500" fmla="*/ 6852 w 977755"/>
                  <a:gd name="connsiteY500" fmla="*/ 32192 h 361466"/>
                  <a:gd name="connsiteX501" fmla="*/ 2498 w 977755"/>
                  <a:gd name="connsiteY501" fmla="*/ 29836 h 361466"/>
                  <a:gd name="connsiteX502" fmla="*/ 1428 w 977755"/>
                  <a:gd name="connsiteY502" fmla="*/ 28623 h 361466"/>
                  <a:gd name="connsiteX503" fmla="*/ 143 w 977755"/>
                  <a:gd name="connsiteY503" fmla="*/ 25554 h 361466"/>
                  <a:gd name="connsiteX504" fmla="*/ 0 w 977755"/>
                  <a:gd name="connsiteY504" fmla="*/ 23841 h 361466"/>
                  <a:gd name="connsiteX505" fmla="*/ 143 w 977755"/>
                  <a:gd name="connsiteY505" fmla="*/ 22127 h 361466"/>
                  <a:gd name="connsiteX506" fmla="*/ 1428 w 977755"/>
                  <a:gd name="connsiteY506" fmla="*/ 19058 h 361466"/>
                  <a:gd name="connsiteX507" fmla="*/ 2498 w 977755"/>
                  <a:gd name="connsiteY507" fmla="*/ 17773 h 361466"/>
                  <a:gd name="connsiteX508" fmla="*/ 6852 w 977755"/>
                  <a:gd name="connsiteY508" fmla="*/ 15418 h 361466"/>
                  <a:gd name="connsiteX509" fmla="*/ 8566 w 977755"/>
                  <a:gd name="connsiteY509" fmla="*/ 15275 h 361466"/>
                  <a:gd name="connsiteX510" fmla="*/ 87011 w 977755"/>
                  <a:gd name="connsiteY510" fmla="*/ 14347 h 361466"/>
                  <a:gd name="connsiteX511" fmla="*/ 96505 w 977755"/>
                  <a:gd name="connsiteY511" fmla="*/ 23840 h 361466"/>
                  <a:gd name="connsiteX512" fmla="*/ 96291 w 977755"/>
                  <a:gd name="connsiteY512" fmla="*/ 25768 h 361466"/>
                  <a:gd name="connsiteX513" fmla="*/ 87011 w 977755"/>
                  <a:gd name="connsiteY513" fmla="*/ 33334 h 361466"/>
                  <a:gd name="connsiteX514" fmla="*/ 77732 w 977755"/>
                  <a:gd name="connsiteY514" fmla="*/ 25768 h 361466"/>
                  <a:gd name="connsiteX515" fmla="*/ 77518 w 977755"/>
                  <a:gd name="connsiteY515" fmla="*/ 23840 h 361466"/>
                  <a:gd name="connsiteX516" fmla="*/ 87011 w 977755"/>
                  <a:gd name="connsiteY516" fmla="*/ 14347 h 361466"/>
                  <a:gd name="connsiteX517" fmla="*/ 243832 w 977755"/>
                  <a:gd name="connsiteY517" fmla="*/ 12205 h 361466"/>
                  <a:gd name="connsiteX518" fmla="*/ 255467 w 977755"/>
                  <a:gd name="connsiteY518" fmla="*/ 23840 h 361466"/>
                  <a:gd name="connsiteX519" fmla="*/ 255253 w 977755"/>
                  <a:gd name="connsiteY519" fmla="*/ 26195 h 361466"/>
                  <a:gd name="connsiteX520" fmla="*/ 243832 w 977755"/>
                  <a:gd name="connsiteY520" fmla="*/ 35475 h 361466"/>
                  <a:gd name="connsiteX521" fmla="*/ 232411 w 977755"/>
                  <a:gd name="connsiteY521" fmla="*/ 26195 h 361466"/>
                  <a:gd name="connsiteX522" fmla="*/ 232197 w 977755"/>
                  <a:gd name="connsiteY522" fmla="*/ 23840 h 361466"/>
                  <a:gd name="connsiteX523" fmla="*/ 243832 w 977755"/>
                  <a:gd name="connsiteY523" fmla="*/ 12205 h 361466"/>
                  <a:gd name="connsiteX524" fmla="*/ 322349 w 977755"/>
                  <a:gd name="connsiteY524" fmla="*/ 10921 h 361466"/>
                  <a:gd name="connsiteX525" fmla="*/ 329559 w 977755"/>
                  <a:gd name="connsiteY525" fmla="*/ 13134 h 361466"/>
                  <a:gd name="connsiteX526" fmla="*/ 335198 w 977755"/>
                  <a:gd name="connsiteY526" fmla="*/ 23841 h 361466"/>
                  <a:gd name="connsiteX527" fmla="*/ 334912 w 977755"/>
                  <a:gd name="connsiteY527" fmla="*/ 26410 h 361466"/>
                  <a:gd name="connsiteX528" fmla="*/ 329559 w 977755"/>
                  <a:gd name="connsiteY528" fmla="*/ 34476 h 361466"/>
                  <a:gd name="connsiteX529" fmla="*/ 322349 w 977755"/>
                  <a:gd name="connsiteY529" fmla="*/ 36689 h 361466"/>
                  <a:gd name="connsiteX530" fmla="*/ 319780 w 977755"/>
                  <a:gd name="connsiteY530" fmla="*/ 36404 h 361466"/>
                  <a:gd name="connsiteX531" fmla="*/ 309787 w 977755"/>
                  <a:gd name="connsiteY531" fmla="*/ 26410 h 361466"/>
                  <a:gd name="connsiteX532" fmla="*/ 309501 w 977755"/>
                  <a:gd name="connsiteY532" fmla="*/ 23841 h 361466"/>
                  <a:gd name="connsiteX533" fmla="*/ 319780 w 977755"/>
                  <a:gd name="connsiteY533" fmla="*/ 11207 h 361466"/>
                  <a:gd name="connsiteX534" fmla="*/ 322349 w 977755"/>
                  <a:gd name="connsiteY534" fmla="*/ 10921 h 361466"/>
                  <a:gd name="connsiteX535" fmla="*/ 479098 w 977755"/>
                  <a:gd name="connsiteY535" fmla="*/ 7994 h 361466"/>
                  <a:gd name="connsiteX536" fmla="*/ 492232 w 977755"/>
                  <a:gd name="connsiteY536" fmla="*/ 14989 h 361466"/>
                  <a:gd name="connsiteX537" fmla="*/ 494944 w 977755"/>
                  <a:gd name="connsiteY537" fmla="*/ 23840 h 361466"/>
                  <a:gd name="connsiteX538" fmla="*/ 494659 w 977755"/>
                  <a:gd name="connsiteY538" fmla="*/ 27052 h 361466"/>
                  <a:gd name="connsiteX539" fmla="*/ 492303 w 977755"/>
                  <a:gd name="connsiteY539" fmla="*/ 32691 h 361466"/>
                  <a:gd name="connsiteX540" fmla="*/ 479098 w 977755"/>
                  <a:gd name="connsiteY540" fmla="*/ 39615 h 361466"/>
                  <a:gd name="connsiteX541" fmla="*/ 475886 w 977755"/>
                  <a:gd name="connsiteY541" fmla="*/ 39258 h 361466"/>
                  <a:gd name="connsiteX542" fmla="*/ 467891 w 977755"/>
                  <a:gd name="connsiteY542" fmla="*/ 34975 h 361466"/>
                  <a:gd name="connsiteX543" fmla="*/ 465964 w 977755"/>
                  <a:gd name="connsiteY543" fmla="*/ 32620 h 361466"/>
                  <a:gd name="connsiteX544" fmla="*/ 463608 w 977755"/>
                  <a:gd name="connsiteY544" fmla="*/ 26981 h 361466"/>
                  <a:gd name="connsiteX545" fmla="*/ 463323 w 977755"/>
                  <a:gd name="connsiteY545" fmla="*/ 23769 h 361466"/>
                  <a:gd name="connsiteX546" fmla="*/ 463608 w 977755"/>
                  <a:gd name="connsiteY546" fmla="*/ 20557 h 361466"/>
                  <a:gd name="connsiteX547" fmla="*/ 465964 w 977755"/>
                  <a:gd name="connsiteY547" fmla="*/ 14918 h 361466"/>
                  <a:gd name="connsiteX548" fmla="*/ 467891 w 977755"/>
                  <a:gd name="connsiteY548" fmla="*/ 12562 h 361466"/>
                  <a:gd name="connsiteX549" fmla="*/ 475886 w 977755"/>
                  <a:gd name="connsiteY549" fmla="*/ 8280 h 361466"/>
                  <a:gd name="connsiteX550" fmla="*/ 479098 w 977755"/>
                  <a:gd name="connsiteY550" fmla="*/ 7994 h 361466"/>
                  <a:gd name="connsiteX551" fmla="*/ 557687 w 977755"/>
                  <a:gd name="connsiteY551" fmla="*/ 6352 h 361466"/>
                  <a:gd name="connsiteX552" fmla="*/ 575175 w 977755"/>
                  <a:gd name="connsiteY552" fmla="*/ 23840 h 361466"/>
                  <a:gd name="connsiteX553" fmla="*/ 574818 w 977755"/>
                  <a:gd name="connsiteY553" fmla="*/ 27338 h 361466"/>
                  <a:gd name="connsiteX554" fmla="*/ 557687 w 977755"/>
                  <a:gd name="connsiteY554" fmla="*/ 41328 h 361466"/>
                  <a:gd name="connsiteX555" fmla="*/ 540556 w 977755"/>
                  <a:gd name="connsiteY555" fmla="*/ 27338 h 361466"/>
                  <a:gd name="connsiteX556" fmla="*/ 540199 w 977755"/>
                  <a:gd name="connsiteY556" fmla="*/ 23840 h 361466"/>
                  <a:gd name="connsiteX557" fmla="*/ 557687 w 977755"/>
                  <a:gd name="connsiteY557" fmla="*/ 6352 h 361466"/>
                  <a:gd name="connsiteX558" fmla="*/ 714579 w 977755"/>
                  <a:gd name="connsiteY558" fmla="*/ 2284 h 361466"/>
                  <a:gd name="connsiteX559" fmla="*/ 736064 w 977755"/>
                  <a:gd name="connsiteY559" fmla="*/ 23769 h 361466"/>
                  <a:gd name="connsiteX560" fmla="*/ 735636 w 977755"/>
                  <a:gd name="connsiteY560" fmla="*/ 28123 h 361466"/>
                  <a:gd name="connsiteX561" fmla="*/ 714579 w 977755"/>
                  <a:gd name="connsiteY561" fmla="*/ 45326 h 361466"/>
                  <a:gd name="connsiteX562" fmla="*/ 693522 w 977755"/>
                  <a:gd name="connsiteY562" fmla="*/ 28123 h 361466"/>
                  <a:gd name="connsiteX563" fmla="*/ 693094 w 977755"/>
                  <a:gd name="connsiteY563" fmla="*/ 23769 h 361466"/>
                  <a:gd name="connsiteX564" fmla="*/ 714579 w 977755"/>
                  <a:gd name="connsiteY564" fmla="*/ 2284 h 361466"/>
                  <a:gd name="connsiteX565" fmla="*/ 793025 w 977755"/>
                  <a:gd name="connsiteY565" fmla="*/ 0 h 361466"/>
                  <a:gd name="connsiteX566" fmla="*/ 806373 w 977755"/>
                  <a:gd name="connsiteY566" fmla="*/ 4069 h 361466"/>
                  <a:gd name="connsiteX567" fmla="*/ 816865 w 977755"/>
                  <a:gd name="connsiteY567" fmla="*/ 23841 h 361466"/>
                  <a:gd name="connsiteX568" fmla="*/ 816366 w 977755"/>
                  <a:gd name="connsiteY568" fmla="*/ 28623 h 361466"/>
                  <a:gd name="connsiteX569" fmla="*/ 806373 w 977755"/>
                  <a:gd name="connsiteY569" fmla="*/ 43613 h 361466"/>
                  <a:gd name="connsiteX570" fmla="*/ 793025 w 977755"/>
                  <a:gd name="connsiteY570" fmla="*/ 47682 h 361466"/>
                  <a:gd name="connsiteX571" fmla="*/ 788242 w 977755"/>
                  <a:gd name="connsiteY571" fmla="*/ 47182 h 361466"/>
                  <a:gd name="connsiteX572" fmla="*/ 769684 w 977755"/>
                  <a:gd name="connsiteY572" fmla="*/ 28623 h 361466"/>
                  <a:gd name="connsiteX573" fmla="*/ 769184 w 977755"/>
                  <a:gd name="connsiteY573" fmla="*/ 23841 h 361466"/>
                  <a:gd name="connsiteX574" fmla="*/ 788242 w 977755"/>
                  <a:gd name="connsiteY574" fmla="*/ 500 h 361466"/>
                  <a:gd name="connsiteX575" fmla="*/ 793025 w 977755"/>
                  <a:gd name="connsiteY575" fmla="*/ 0 h 36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</a:cxnLst>
                <a:rect l="l" t="t" r="r" b="b"/>
                <a:pathLst>
                  <a:path w="977755" h="361466">
                    <a:moveTo>
                      <a:pt x="8566" y="329059"/>
                    </a:moveTo>
                    <a:cubicBezTo>
                      <a:pt x="11492" y="329059"/>
                      <a:pt x="14062" y="330558"/>
                      <a:pt x="15632" y="332842"/>
                    </a:cubicBezTo>
                    <a:cubicBezTo>
                      <a:pt x="16489" y="334198"/>
                      <a:pt x="17060" y="335840"/>
                      <a:pt x="17060" y="337625"/>
                    </a:cubicBezTo>
                    <a:cubicBezTo>
                      <a:pt x="17060" y="338838"/>
                      <a:pt x="16846" y="339980"/>
                      <a:pt x="16417" y="340979"/>
                    </a:cubicBezTo>
                    <a:cubicBezTo>
                      <a:pt x="16203" y="341479"/>
                      <a:pt x="15918" y="341979"/>
                      <a:pt x="15632" y="342407"/>
                    </a:cubicBezTo>
                    <a:cubicBezTo>
                      <a:pt x="15347" y="342835"/>
                      <a:pt x="14990" y="343264"/>
                      <a:pt x="14633" y="343620"/>
                    </a:cubicBezTo>
                    <a:cubicBezTo>
                      <a:pt x="13062" y="345191"/>
                      <a:pt x="10921" y="346119"/>
                      <a:pt x="8566" y="346119"/>
                    </a:cubicBezTo>
                    <a:cubicBezTo>
                      <a:pt x="7994" y="346119"/>
                      <a:pt x="7423" y="346119"/>
                      <a:pt x="6852" y="345976"/>
                    </a:cubicBezTo>
                    <a:cubicBezTo>
                      <a:pt x="5139" y="345619"/>
                      <a:pt x="3640" y="344763"/>
                      <a:pt x="2498" y="343620"/>
                    </a:cubicBezTo>
                    <a:cubicBezTo>
                      <a:pt x="2070" y="343192"/>
                      <a:pt x="1713" y="342764"/>
                      <a:pt x="1428" y="342336"/>
                    </a:cubicBezTo>
                    <a:cubicBezTo>
                      <a:pt x="1142" y="341907"/>
                      <a:pt x="857" y="341408"/>
                      <a:pt x="642" y="340908"/>
                    </a:cubicBezTo>
                    <a:cubicBezTo>
                      <a:pt x="428" y="340408"/>
                      <a:pt x="286" y="339909"/>
                      <a:pt x="143" y="339338"/>
                    </a:cubicBezTo>
                    <a:cubicBezTo>
                      <a:pt x="71" y="338767"/>
                      <a:pt x="0" y="338196"/>
                      <a:pt x="0" y="337625"/>
                    </a:cubicBezTo>
                    <a:cubicBezTo>
                      <a:pt x="0" y="336982"/>
                      <a:pt x="71" y="336411"/>
                      <a:pt x="143" y="335911"/>
                    </a:cubicBezTo>
                    <a:cubicBezTo>
                      <a:pt x="357" y="334769"/>
                      <a:pt x="785" y="333770"/>
                      <a:pt x="1428" y="332842"/>
                    </a:cubicBezTo>
                    <a:cubicBezTo>
                      <a:pt x="1784" y="332342"/>
                      <a:pt x="2141" y="331914"/>
                      <a:pt x="2498" y="331557"/>
                    </a:cubicBezTo>
                    <a:cubicBezTo>
                      <a:pt x="3712" y="330344"/>
                      <a:pt x="5211" y="329559"/>
                      <a:pt x="6852" y="329202"/>
                    </a:cubicBezTo>
                    <a:cubicBezTo>
                      <a:pt x="7423" y="329130"/>
                      <a:pt x="7994" y="329059"/>
                      <a:pt x="8566" y="329059"/>
                    </a:cubicBezTo>
                    <a:close/>
                    <a:moveTo>
                      <a:pt x="86939" y="328060"/>
                    </a:moveTo>
                    <a:cubicBezTo>
                      <a:pt x="92222" y="328060"/>
                      <a:pt x="96433" y="332343"/>
                      <a:pt x="96433" y="337554"/>
                    </a:cubicBezTo>
                    <a:cubicBezTo>
                      <a:pt x="96433" y="338910"/>
                      <a:pt x="96219" y="340123"/>
                      <a:pt x="95719" y="341265"/>
                    </a:cubicBezTo>
                    <a:cubicBezTo>
                      <a:pt x="95219" y="342407"/>
                      <a:pt x="94506" y="343407"/>
                      <a:pt x="93578" y="344263"/>
                    </a:cubicBezTo>
                    <a:cubicBezTo>
                      <a:pt x="91865" y="345976"/>
                      <a:pt x="89509" y="347047"/>
                      <a:pt x="86868" y="347047"/>
                    </a:cubicBezTo>
                    <a:cubicBezTo>
                      <a:pt x="84227" y="347047"/>
                      <a:pt x="81872" y="345976"/>
                      <a:pt x="80158" y="344263"/>
                    </a:cubicBezTo>
                    <a:cubicBezTo>
                      <a:pt x="79302" y="343407"/>
                      <a:pt x="78659" y="342407"/>
                      <a:pt x="78160" y="341265"/>
                    </a:cubicBezTo>
                    <a:cubicBezTo>
                      <a:pt x="77732" y="340123"/>
                      <a:pt x="77446" y="338838"/>
                      <a:pt x="77446" y="337554"/>
                    </a:cubicBezTo>
                    <a:cubicBezTo>
                      <a:pt x="77446" y="332271"/>
                      <a:pt x="81729" y="328060"/>
                      <a:pt x="86939" y="328060"/>
                    </a:cubicBezTo>
                    <a:close/>
                    <a:moveTo>
                      <a:pt x="243903" y="325990"/>
                    </a:moveTo>
                    <a:cubicBezTo>
                      <a:pt x="250327" y="325990"/>
                      <a:pt x="255538" y="331201"/>
                      <a:pt x="255538" y="337625"/>
                    </a:cubicBezTo>
                    <a:cubicBezTo>
                      <a:pt x="255538" y="339195"/>
                      <a:pt x="255181" y="340766"/>
                      <a:pt x="254610" y="342122"/>
                    </a:cubicBezTo>
                    <a:cubicBezTo>
                      <a:pt x="253967" y="343478"/>
                      <a:pt x="253182" y="344763"/>
                      <a:pt x="252111" y="345834"/>
                    </a:cubicBezTo>
                    <a:cubicBezTo>
                      <a:pt x="250041" y="347975"/>
                      <a:pt x="247115" y="349260"/>
                      <a:pt x="243903" y="349260"/>
                    </a:cubicBezTo>
                    <a:cubicBezTo>
                      <a:pt x="240691" y="349260"/>
                      <a:pt x="237764" y="347904"/>
                      <a:pt x="235694" y="345834"/>
                    </a:cubicBezTo>
                    <a:cubicBezTo>
                      <a:pt x="234624" y="344763"/>
                      <a:pt x="233767" y="343478"/>
                      <a:pt x="233196" y="342122"/>
                    </a:cubicBezTo>
                    <a:cubicBezTo>
                      <a:pt x="232625" y="340766"/>
                      <a:pt x="232268" y="339195"/>
                      <a:pt x="232268" y="337625"/>
                    </a:cubicBezTo>
                    <a:cubicBezTo>
                      <a:pt x="232268" y="331201"/>
                      <a:pt x="237479" y="325990"/>
                      <a:pt x="243903" y="325990"/>
                    </a:cubicBezTo>
                    <a:close/>
                    <a:moveTo>
                      <a:pt x="322349" y="324705"/>
                    </a:moveTo>
                    <a:cubicBezTo>
                      <a:pt x="324990" y="324705"/>
                      <a:pt x="327489" y="325562"/>
                      <a:pt x="329559" y="326918"/>
                    </a:cubicBezTo>
                    <a:cubicBezTo>
                      <a:pt x="332913" y="329273"/>
                      <a:pt x="335198" y="333199"/>
                      <a:pt x="335198" y="337625"/>
                    </a:cubicBezTo>
                    <a:cubicBezTo>
                      <a:pt x="335198" y="339409"/>
                      <a:pt x="334841" y="341051"/>
                      <a:pt x="334198" y="342621"/>
                    </a:cubicBezTo>
                    <a:cubicBezTo>
                      <a:pt x="333556" y="344120"/>
                      <a:pt x="332557" y="345548"/>
                      <a:pt x="331414" y="346690"/>
                    </a:cubicBezTo>
                    <a:cubicBezTo>
                      <a:pt x="330843" y="347261"/>
                      <a:pt x="330201" y="347832"/>
                      <a:pt x="329559" y="348260"/>
                    </a:cubicBezTo>
                    <a:cubicBezTo>
                      <a:pt x="327489" y="349688"/>
                      <a:pt x="324990" y="350473"/>
                      <a:pt x="322349" y="350473"/>
                    </a:cubicBezTo>
                    <a:cubicBezTo>
                      <a:pt x="321493" y="350473"/>
                      <a:pt x="320636" y="350330"/>
                      <a:pt x="319780" y="350188"/>
                    </a:cubicBezTo>
                    <a:cubicBezTo>
                      <a:pt x="317281" y="349688"/>
                      <a:pt x="314997" y="348403"/>
                      <a:pt x="313284" y="346690"/>
                    </a:cubicBezTo>
                    <a:cubicBezTo>
                      <a:pt x="312071" y="345548"/>
                      <a:pt x="311143" y="344192"/>
                      <a:pt x="310500" y="342621"/>
                    </a:cubicBezTo>
                    <a:cubicBezTo>
                      <a:pt x="309858" y="341122"/>
                      <a:pt x="309501" y="339409"/>
                      <a:pt x="309501" y="337625"/>
                    </a:cubicBezTo>
                    <a:cubicBezTo>
                      <a:pt x="309501" y="331415"/>
                      <a:pt x="313927" y="326204"/>
                      <a:pt x="319780" y="324990"/>
                    </a:cubicBezTo>
                    <a:cubicBezTo>
                      <a:pt x="320565" y="324776"/>
                      <a:pt x="321493" y="324705"/>
                      <a:pt x="322349" y="324705"/>
                    </a:cubicBezTo>
                    <a:close/>
                    <a:moveTo>
                      <a:pt x="479098" y="321707"/>
                    </a:moveTo>
                    <a:cubicBezTo>
                      <a:pt x="484594" y="321707"/>
                      <a:pt x="489376" y="324491"/>
                      <a:pt x="492232" y="328702"/>
                    </a:cubicBezTo>
                    <a:cubicBezTo>
                      <a:pt x="493945" y="331272"/>
                      <a:pt x="494944" y="334270"/>
                      <a:pt x="494944" y="337553"/>
                    </a:cubicBezTo>
                    <a:cubicBezTo>
                      <a:pt x="494944" y="339695"/>
                      <a:pt x="494516" y="341836"/>
                      <a:pt x="493731" y="343692"/>
                    </a:cubicBezTo>
                    <a:cubicBezTo>
                      <a:pt x="493374" y="344691"/>
                      <a:pt x="492874" y="345548"/>
                      <a:pt x="492303" y="346404"/>
                    </a:cubicBezTo>
                    <a:cubicBezTo>
                      <a:pt x="491732" y="347261"/>
                      <a:pt x="491090" y="348046"/>
                      <a:pt x="490304" y="348760"/>
                    </a:cubicBezTo>
                    <a:cubicBezTo>
                      <a:pt x="487449" y="351615"/>
                      <a:pt x="483452" y="353400"/>
                      <a:pt x="479098" y="353400"/>
                    </a:cubicBezTo>
                    <a:cubicBezTo>
                      <a:pt x="477956" y="353400"/>
                      <a:pt x="476885" y="353257"/>
                      <a:pt x="475886" y="353043"/>
                    </a:cubicBezTo>
                    <a:cubicBezTo>
                      <a:pt x="472816" y="352472"/>
                      <a:pt x="470033" y="350901"/>
                      <a:pt x="467891" y="348760"/>
                    </a:cubicBezTo>
                    <a:cubicBezTo>
                      <a:pt x="467177" y="348046"/>
                      <a:pt x="466535" y="347261"/>
                      <a:pt x="465964" y="346404"/>
                    </a:cubicBezTo>
                    <a:cubicBezTo>
                      <a:pt x="465393" y="345548"/>
                      <a:pt x="464965" y="344620"/>
                      <a:pt x="464536" y="343692"/>
                    </a:cubicBezTo>
                    <a:cubicBezTo>
                      <a:pt x="464108" y="342693"/>
                      <a:pt x="463823" y="341693"/>
                      <a:pt x="463608" y="340694"/>
                    </a:cubicBezTo>
                    <a:cubicBezTo>
                      <a:pt x="463466" y="339623"/>
                      <a:pt x="463323" y="338553"/>
                      <a:pt x="463323" y="337482"/>
                    </a:cubicBezTo>
                    <a:cubicBezTo>
                      <a:pt x="463323" y="336340"/>
                      <a:pt x="463394" y="335269"/>
                      <a:pt x="463608" y="334270"/>
                    </a:cubicBezTo>
                    <a:cubicBezTo>
                      <a:pt x="464037" y="332200"/>
                      <a:pt x="464822" y="330344"/>
                      <a:pt x="465964" y="328631"/>
                    </a:cubicBezTo>
                    <a:cubicBezTo>
                      <a:pt x="466535" y="327774"/>
                      <a:pt x="467177" y="326989"/>
                      <a:pt x="467891" y="326275"/>
                    </a:cubicBezTo>
                    <a:cubicBezTo>
                      <a:pt x="470033" y="324134"/>
                      <a:pt x="472816" y="322635"/>
                      <a:pt x="475886" y="321993"/>
                    </a:cubicBezTo>
                    <a:cubicBezTo>
                      <a:pt x="476956" y="321850"/>
                      <a:pt x="478027" y="321707"/>
                      <a:pt x="479098" y="321707"/>
                    </a:cubicBezTo>
                    <a:close/>
                    <a:moveTo>
                      <a:pt x="557687" y="320066"/>
                    </a:moveTo>
                    <a:cubicBezTo>
                      <a:pt x="567323" y="320066"/>
                      <a:pt x="575175" y="327918"/>
                      <a:pt x="575175" y="337554"/>
                    </a:cubicBezTo>
                    <a:cubicBezTo>
                      <a:pt x="575175" y="339981"/>
                      <a:pt x="574675" y="342336"/>
                      <a:pt x="573819" y="344406"/>
                    </a:cubicBezTo>
                    <a:cubicBezTo>
                      <a:pt x="572891" y="346476"/>
                      <a:pt x="571606" y="348404"/>
                      <a:pt x="570178" y="349974"/>
                    </a:cubicBezTo>
                    <a:cubicBezTo>
                      <a:pt x="566966" y="353115"/>
                      <a:pt x="562612" y="355113"/>
                      <a:pt x="557758" y="355113"/>
                    </a:cubicBezTo>
                    <a:cubicBezTo>
                      <a:pt x="552905" y="355113"/>
                      <a:pt x="548479" y="353115"/>
                      <a:pt x="545338" y="349974"/>
                    </a:cubicBezTo>
                    <a:cubicBezTo>
                      <a:pt x="543697" y="348404"/>
                      <a:pt x="542412" y="346476"/>
                      <a:pt x="541555" y="344406"/>
                    </a:cubicBezTo>
                    <a:cubicBezTo>
                      <a:pt x="540699" y="342265"/>
                      <a:pt x="540199" y="339981"/>
                      <a:pt x="540199" y="337554"/>
                    </a:cubicBezTo>
                    <a:cubicBezTo>
                      <a:pt x="540199" y="327918"/>
                      <a:pt x="548051" y="320066"/>
                      <a:pt x="557687" y="320066"/>
                    </a:cubicBezTo>
                    <a:close/>
                    <a:moveTo>
                      <a:pt x="714579" y="316140"/>
                    </a:moveTo>
                    <a:cubicBezTo>
                      <a:pt x="726428" y="316140"/>
                      <a:pt x="736064" y="325776"/>
                      <a:pt x="736064" y="337625"/>
                    </a:cubicBezTo>
                    <a:cubicBezTo>
                      <a:pt x="736064" y="340552"/>
                      <a:pt x="735422" y="343407"/>
                      <a:pt x="734351" y="345977"/>
                    </a:cubicBezTo>
                    <a:cubicBezTo>
                      <a:pt x="733281" y="348546"/>
                      <a:pt x="731710" y="350830"/>
                      <a:pt x="729854" y="352829"/>
                    </a:cubicBezTo>
                    <a:cubicBezTo>
                      <a:pt x="726000" y="356684"/>
                      <a:pt x="720575" y="359111"/>
                      <a:pt x="714651" y="359111"/>
                    </a:cubicBezTo>
                    <a:cubicBezTo>
                      <a:pt x="708726" y="359111"/>
                      <a:pt x="703373" y="356755"/>
                      <a:pt x="699447" y="352829"/>
                    </a:cubicBezTo>
                    <a:cubicBezTo>
                      <a:pt x="697448" y="350902"/>
                      <a:pt x="695878" y="348546"/>
                      <a:pt x="694807" y="345977"/>
                    </a:cubicBezTo>
                    <a:cubicBezTo>
                      <a:pt x="693665" y="343407"/>
                      <a:pt x="693094" y="340623"/>
                      <a:pt x="693094" y="337625"/>
                    </a:cubicBezTo>
                    <a:cubicBezTo>
                      <a:pt x="693094" y="325776"/>
                      <a:pt x="702730" y="316140"/>
                      <a:pt x="714579" y="316140"/>
                    </a:cubicBezTo>
                    <a:close/>
                    <a:moveTo>
                      <a:pt x="793025" y="313784"/>
                    </a:moveTo>
                    <a:cubicBezTo>
                      <a:pt x="797950" y="313784"/>
                      <a:pt x="802590" y="315283"/>
                      <a:pt x="806373" y="317853"/>
                    </a:cubicBezTo>
                    <a:cubicBezTo>
                      <a:pt x="812725" y="322135"/>
                      <a:pt x="816865" y="329416"/>
                      <a:pt x="816865" y="337625"/>
                    </a:cubicBezTo>
                    <a:cubicBezTo>
                      <a:pt x="816865" y="340908"/>
                      <a:pt x="816223" y="344049"/>
                      <a:pt x="815010" y="346904"/>
                    </a:cubicBezTo>
                    <a:cubicBezTo>
                      <a:pt x="813796" y="349759"/>
                      <a:pt x="812012" y="352329"/>
                      <a:pt x="809870" y="354470"/>
                    </a:cubicBezTo>
                    <a:cubicBezTo>
                      <a:pt x="808800" y="355541"/>
                      <a:pt x="807586" y="356469"/>
                      <a:pt x="806373" y="357397"/>
                    </a:cubicBezTo>
                    <a:cubicBezTo>
                      <a:pt x="802518" y="359967"/>
                      <a:pt x="797950" y="361466"/>
                      <a:pt x="793025" y="361466"/>
                    </a:cubicBezTo>
                    <a:cubicBezTo>
                      <a:pt x="791383" y="361466"/>
                      <a:pt x="789813" y="361251"/>
                      <a:pt x="788242" y="360966"/>
                    </a:cubicBezTo>
                    <a:cubicBezTo>
                      <a:pt x="783603" y="360038"/>
                      <a:pt x="779391" y="357682"/>
                      <a:pt x="776179" y="354470"/>
                    </a:cubicBezTo>
                    <a:cubicBezTo>
                      <a:pt x="773966" y="352329"/>
                      <a:pt x="772253" y="349759"/>
                      <a:pt x="771040" y="346904"/>
                    </a:cubicBezTo>
                    <a:cubicBezTo>
                      <a:pt x="769826" y="344049"/>
                      <a:pt x="769184" y="340908"/>
                      <a:pt x="769184" y="337625"/>
                    </a:cubicBezTo>
                    <a:cubicBezTo>
                      <a:pt x="769184" y="326133"/>
                      <a:pt x="777393" y="316496"/>
                      <a:pt x="788242" y="314284"/>
                    </a:cubicBezTo>
                    <a:cubicBezTo>
                      <a:pt x="789741" y="313927"/>
                      <a:pt x="791383" y="313784"/>
                      <a:pt x="793025" y="313784"/>
                    </a:cubicBezTo>
                    <a:close/>
                    <a:moveTo>
                      <a:pt x="47753" y="289372"/>
                    </a:moveTo>
                    <a:cubicBezTo>
                      <a:pt x="52749" y="289372"/>
                      <a:pt x="56747" y="293369"/>
                      <a:pt x="56747" y="298366"/>
                    </a:cubicBezTo>
                    <a:cubicBezTo>
                      <a:pt x="56747" y="303362"/>
                      <a:pt x="52749" y="307360"/>
                      <a:pt x="47753" y="307360"/>
                    </a:cubicBezTo>
                    <a:cubicBezTo>
                      <a:pt x="42756" y="307360"/>
                      <a:pt x="38759" y="303362"/>
                      <a:pt x="38759" y="298366"/>
                    </a:cubicBezTo>
                    <a:cubicBezTo>
                      <a:pt x="38759" y="293369"/>
                      <a:pt x="42756" y="289372"/>
                      <a:pt x="47753" y="289372"/>
                    </a:cubicBezTo>
                    <a:close/>
                    <a:moveTo>
                      <a:pt x="126198" y="288373"/>
                    </a:moveTo>
                    <a:cubicBezTo>
                      <a:pt x="131694" y="288373"/>
                      <a:pt x="136191" y="292870"/>
                      <a:pt x="136191" y="298366"/>
                    </a:cubicBezTo>
                    <a:cubicBezTo>
                      <a:pt x="136191" y="303862"/>
                      <a:pt x="131694" y="308359"/>
                      <a:pt x="126198" y="308359"/>
                    </a:cubicBezTo>
                    <a:cubicBezTo>
                      <a:pt x="120631" y="308359"/>
                      <a:pt x="116205" y="303862"/>
                      <a:pt x="116205" y="298366"/>
                    </a:cubicBezTo>
                    <a:cubicBezTo>
                      <a:pt x="116205" y="292799"/>
                      <a:pt x="120702" y="288373"/>
                      <a:pt x="126198" y="288373"/>
                    </a:cubicBezTo>
                    <a:close/>
                    <a:moveTo>
                      <a:pt x="283162" y="286160"/>
                    </a:moveTo>
                    <a:cubicBezTo>
                      <a:pt x="289872" y="286160"/>
                      <a:pt x="295368" y="291585"/>
                      <a:pt x="295368" y="298366"/>
                    </a:cubicBezTo>
                    <a:cubicBezTo>
                      <a:pt x="295368" y="305147"/>
                      <a:pt x="289872" y="310572"/>
                      <a:pt x="283162" y="310572"/>
                    </a:cubicBezTo>
                    <a:cubicBezTo>
                      <a:pt x="276452" y="310572"/>
                      <a:pt x="270956" y="305147"/>
                      <a:pt x="270956" y="298366"/>
                    </a:cubicBezTo>
                    <a:cubicBezTo>
                      <a:pt x="270956" y="291656"/>
                      <a:pt x="276381" y="286160"/>
                      <a:pt x="283162" y="286160"/>
                    </a:cubicBezTo>
                    <a:close/>
                    <a:moveTo>
                      <a:pt x="361536" y="284804"/>
                    </a:moveTo>
                    <a:cubicBezTo>
                      <a:pt x="369031" y="284804"/>
                      <a:pt x="375098" y="290871"/>
                      <a:pt x="375098" y="298366"/>
                    </a:cubicBezTo>
                    <a:cubicBezTo>
                      <a:pt x="375098" y="305861"/>
                      <a:pt x="369031" y="311928"/>
                      <a:pt x="361536" y="311928"/>
                    </a:cubicBezTo>
                    <a:cubicBezTo>
                      <a:pt x="354041" y="311928"/>
                      <a:pt x="347974" y="305861"/>
                      <a:pt x="347974" y="298366"/>
                    </a:cubicBezTo>
                    <a:cubicBezTo>
                      <a:pt x="347974" y="290871"/>
                      <a:pt x="354041" y="284804"/>
                      <a:pt x="361536" y="284804"/>
                    </a:cubicBezTo>
                    <a:close/>
                    <a:moveTo>
                      <a:pt x="518428" y="281735"/>
                    </a:moveTo>
                    <a:cubicBezTo>
                      <a:pt x="527636" y="281735"/>
                      <a:pt x="535060" y="289158"/>
                      <a:pt x="535060" y="298366"/>
                    </a:cubicBezTo>
                    <a:cubicBezTo>
                      <a:pt x="535060" y="307574"/>
                      <a:pt x="527636" y="314998"/>
                      <a:pt x="518428" y="314998"/>
                    </a:cubicBezTo>
                    <a:cubicBezTo>
                      <a:pt x="509220" y="314998"/>
                      <a:pt x="501797" y="307574"/>
                      <a:pt x="501797" y="298366"/>
                    </a:cubicBezTo>
                    <a:cubicBezTo>
                      <a:pt x="501797" y="289158"/>
                      <a:pt x="509220" y="281735"/>
                      <a:pt x="518428" y="281735"/>
                    </a:cubicBezTo>
                    <a:close/>
                    <a:moveTo>
                      <a:pt x="596946" y="279950"/>
                    </a:moveTo>
                    <a:cubicBezTo>
                      <a:pt x="607082" y="279950"/>
                      <a:pt x="615362" y="288159"/>
                      <a:pt x="615362" y="298366"/>
                    </a:cubicBezTo>
                    <a:cubicBezTo>
                      <a:pt x="615362" y="308573"/>
                      <a:pt x="607082" y="316782"/>
                      <a:pt x="596946" y="316782"/>
                    </a:cubicBezTo>
                    <a:cubicBezTo>
                      <a:pt x="586810" y="316782"/>
                      <a:pt x="578530" y="308573"/>
                      <a:pt x="578530" y="298366"/>
                    </a:cubicBezTo>
                    <a:cubicBezTo>
                      <a:pt x="578530" y="288230"/>
                      <a:pt x="586739" y="279950"/>
                      <a:pt x="596946" y="279950"/>
                    </a:cubicBezTo>
                    <a:close/>
                    <a:moveTo>
                      <a:pt x="753766" y="275739"/>
                    </a:moveTo>
                    <a:cubicBezTo>
                      <a:pt x="766258" y="275739"/>
                      <a:pt x="776394" y="285875"/>
                      <a:pt x="776394" y="298366"/>
                    </a:cubicBezTo>
                    <a:cubicBezTo>
                      <a:pt x="776394" y="310858"/>
                      <a:pt x="766258" y="320994"/>
                      <a:pt x="753766" y="320994"/>
                    </a:cubicBezTo>
                    <a:cubicBezTo>
                      <a:pt x="741275" y="320994"/>
                      <a:pt x="731139" y="310858"/>
                      <a:pt x="731139" y="298366"/>
                    </a:cubicBezTo>
                    <a:cubicBezTo>
                      <a:pt x="731139" y="285875"/>
                      <a:pt x="741275" y="275739"/>
                      <a:pt x="753766" y="275739"/>
                    </a:cubicBezTo>
                    <a:close/>
                    <a:moveTo>
                      <a:pt x="832283" y="273241"/>
                    </a:moveTo>
                    <a:cubicBezTo>
                      <a:pt x="846131" y="273241"/>
                      <a:pt x="857337" y="284519"/>
                      <a:pt x="857337" y="298367"/>
                    </a:cubicBezTo>
                    <a:cubicBezTo>
                      <a:pt x="857337" y="312214"/>
                      <a:pt x="846059" y="323421"/>
                      <a:pt x="832283" y="323421"/>
                    </a:cubicBezTo>
                    <a:cubicBezTo>
                      <a:pt x="818436" y="323421"/>
                      <a:pt x="807229" y="312214"/>
                      <a:pt x="807229" y="298367"/>
                    </a:cubicBezTo>
                    <a:cubicBezTo>
                      <a:pt x="807229" y="284448"/>
                      <a:pt x="818436" y="273241"/>
                      <a:pt x="832283" y="273241"/>
                    </a:cubicBezTo>
                    <a:close/>
                    <a:moveTo>
                      <a:pt x="86939" y="249685"/>
                    </a:moveTo>
                    <a:cubicBezTo>
                      <a:pt x="92222" y="249685"/>
                      <a:pt x="96433" y="253968"/>
                      <a:pt x="96433" y="259179"/>
                    </a:cubicBezTo>
                    <a:cubicBezTo>
                      <a:pt x="96433" y="264389"/>
                      <a:pt x="92222" y="268601"/>
                      <a:pt x="86939" y="268672"/>
                    </a:cubicBezTo>
                    <a:cubicBezTo>
                      <a:pt x="81657" y="268672"/>
                      <a:pt x="77446" y="264389"/>
                      <a:pt x="77446" y="259179"/>
                    </a:cubicBezTo>
                    <a:cubicBezTo>
                      <a:pt x="77446" y="253896"/>
                      <a:pt x="81729" y="249685"/>
                      <a:pt x="86939" y="249685"/>
                    </a:cubicBezTo>
                    <a:close/>
                    <a:moveTo>
                      <a:pt x="165457" y="248686"/>
                    </a:moveTo>
                    <a:cubicBezTo>
                      <a:pt x="169097" y="248686"/>
                      <a:pt x="172309" y="250542"/>
                      <a:pt x="174165" y="253326"/>
                    </a:cubicBezTo>
                    <a:cubicBezTo>
                      <a:pt x="175307" y="254967"/>
                      <a:pt x="175950" y="257037"/>
                      <a:pt x="175950" y="259179"/>
                    </a:cubicBezTo>
                    <a:cubicBezTo>
                      <a:pt x="175950" y="261320"/>
                      <a:pt x="175307" y="263390"/>
                      <a:pt x="174165" y="265032"/>
                    </a:cubicBezTo>
                    <a:cubicBezTo>
                      <a:pt x="172238" y="267816"/>
                      <a:pt x="169026" y="269672"/>
                      <a:pt x="165457" y="269814"/>
                    </a:cubicBezTo>
                    <a:cubicBezTo>
                      <a:pt x="164672" y="269814"/>
                      <a:pt x="164029" y="269743"/>
                      <a:pt x="163315" y="269600"/>
                    </a:cubicBezTo>
                    <a:cubicBezTo>
                      <a:pt x="161317" y="269172"/>
                      <a:pt x="159461" y="268173"/>
                      <a:pt x="158033" y="266745"/>
                    </a:cubicBezTo>
                    <a:cubicBezTo>
                      <a:pt x="157534" y="266245"/>
                      <a:pt x="157105" y="265746"/>
                      <a:pt x="156748" y="265175"/>
                    </a:cubicBezTo>
                    <a:cubicBezTo>
                      <a:pt x="156035" y="264033"/>
                      <a:pt x="155464" y="262748"/>
                      <a:pt x="155178" y="261392"/>
                    </a:cubicBezTo>
                    <a:cubicBezTo>
                      <a:pt x="155035" y="260678"/>
                      <a:pt x="154964" y="259964"/>
                      <a:pt x="154964" y="259250"/>
                    </a:cubicBezTo>
                    <a:cubicBezTo>
                      <a:pt x="154964" y="258465"/>
                      <a:pt x="155035" y="257823"/>
                      <a:pt x="155178" y="257109"/>
                    </a:cubicBezTo>
                    <a:cubicBezTo>
                      <a:pt x="155464" y="255681"/>
                      <a:pt x="155963" y="254468"/>
                      <a:pt x="156748" y="253326"/>
                    </a:cubicBezTo>
                    <a:cubicBezTo>
                      <a:pt x="157105" y="252755"/>
                      <a:pt x="157534" y="252255"/>
                      <a:pt x="158033" y="251755"/>
                    </a:cubicBezTo>
                    <a:cubicBezTo>
                      <a:pt x="159461" y="250328"/>
                      <a:pt x="161245" y="249328"/>
                      <a:pt x="163315" y="248900"/>
                    </a:cubicBezTo>
                    <a:cubicBezTo>
                      <a:pt x="164029" y="248757"/>
                      <a:pt x="164743" y="248686"/>
                      <a:pt x="165457" y="248686"/>
                    </a:cubicBezTo>
                    <a:close/>
                    <a:moveTo>
                      <a:pt x="322349" y="246259"/>
                    </a:moveTo>
                    <a:cubicBezTo>
                      <a:pt x="324990" y="246259"/>
                      <a:pt x="327489" y="247116"/>
                      <a:pt x="329559" y="248472"/>
                    </a:cubicBezTo>
                    <a:cubicBezTo>
                      <a:pt x="332913" y="250827"/>
                      <a:pt x="335198" y="254753"/>
                      <a:pt x="335198" y="259179"/>
                    </a:cubicBezTo>
                    <a:cubicBezTo>
                      <a:pt x="335198" y="263604"/>
                      <a:pt x="332985" y="267530"/>
                      <a:pt x="329559" y="269886"/>
                    </a:cubicBezTo>
                    <a:cubicBezTo>
                      <a:pt x="327489" y="271313"/>
                      <a:pt x="324990" y="272098"/>
                      <a:pt x="322349" y="272098"/>
                    </a:cubicBezTo>
                    <a:cubicBezTo>
                      <a:pt x="321493" y="272098"/>
                      <a:pt x="320636" y="271956"/>
                      <a:pt x="319780" y="271813"/>
                    </a:cubicBezTo>
                    <a:cubicBezTo>
                      <a:pt x="313927" y="270599"/>
                      <a:pt x="309501" y="265389"/>
                      <a:pt x="309501" y="259179"/>
                    </a:cubicBezTo>
                    <a:cubicBezTo>
                      <a:pt x="309501" y="252969"/>
                      <a:pt x="313927" y="247758"/>
                      <a:pt x="319780" y="246545"/>
                    </a:cubicBezTo>
                    <a:cubicBezTo>
                      <a:pt x="320565" y="246330"/>
                      <a:pt x="321493" y="246259"/>
                      <a:pt x="322349" y="246259"/>
                    </a:cubicBezTo>
                    <a:close/>
                    <a:moveTo>
                      <a:pt x="400795" y="244903"/>
                    </a:moveTo>
                    <a:cubicBezTo>
                      <a:pt x="408718" y="244903"/>
                      <a:pt x="415071" y="251327"/>
                      <a:pt x="415071" y="259179"/>
                    </a:cubicBezTo>
                    <a:cubicBezTo>
                      <a:pt x="415071" y="267031"/>
                      <a:pt x="408647" y="273455"/>
                      <a:pt x="400795" y="273455"/>
                    </a:cubicBezTo>
                    <a:cubicBezTo>
                      <a:pt x="392943" y="273455"/>
                      <a:pt x="386519" y="267031"/>
                      <a:pt x="386519" y="259179"/>
                    </a:cubicBezTo>
                    <a:cubicBezTo>
                      <a:pt x="386519" y="251256"/>
                      <a:pt x="392943" y="244903"/>
                      <a:pt x="400795" y="244903"/>
                    </a:cubicBezTo>
                    <a:close/>
                    <a:moveTo>
                      <a:pt x="557687" y="241691"/>
                    </a:moveTo>
                    <a:cubicBezTo>
                      <a:pt x="567323" y="241691"/>
                      <a:pt x="575175" y="249543"/>
                      <a:pt x="575175" y="259179"/>
                    </a:cubicBezTo>
                    <a:cubicBezTo>
                      <a:pt x="575175" y="268815"/>
                      <a:pt x="567323" y="276667"/>
                      <a:pt x="557687" y="276667"/>
                    </a:cubicBezTo>
                    <a:cubicBezTo>
                      <a:pt x="548051" y="276667"/>
                      <a:pt x="540199" y="268815"/>
                      <a:pt x="540199" y="259179"/>
                    </a:cubicBezTo>
                    <a:cubicBezTo>
                      <a:pt x="540199" y="249543"/>
                      <a:pt x="548051" y="241691"/>
                      <a:pt x="557687" y="241691"/>
                    </a:cubicBezTo>
                    <a:close/>
                    <a:moveTo>
                      <a:pt x="636061" y="239764"/>
                    </a:moveTo>
                    <a:cubicBezTo>
                      <a:pt x="642771" y="239764"/>
                      <a:pt x="648695" y="243190"/>
                      <a:pt x="652193" y="248330"/>
                    </a:cubicBezTo>
                    <a:cubicBezTo>
                      <a:pt x="654263" y="251399"/>
                      <a:pt x="655476" y="255182"/>
                      <a:pt x="655476" y="259179"/>
                    </a:cubicBezTo>
                    <a:cubicBezTo>
                      <a:pt x="655476" y="263177"/>
                      <a:pt x="654263" y="266960"/>
                      <a:pt x="652193" y="270029"/>
                    </a:cubicBezTo>
                    <a:cubicBezTo>
                      <a:pt x="648695" y="275168"/>
                      <a:pt x="642842" y="278594"/>
                      <a:pt x="636061" y="278594"/>
                    </a:cubicBezTo>
                    <a:cubicBezTo>
                      <a:pt x="634705" y="278594"/>
                      <a:pt x="633420" y="278452"/>
                      <a:pt x="632135" y="278166"/>
                    </a:cubicBezTo>
                    <a:cubicBezTo>
                      <a:pt x="628352" y="277381"/>
                      <a:pt x="624997" y="275525"/>
                      <a:pt x="622356" y="272884"/>
                    </a:cubicBezTo>
                    <a:cubicBezTo>
                      <a:pt x="621500" y="272028"/>
                      <a:pt x="620715" y="271028"/>
                      <a:pt x="620001" y="270029"/>
                    </a:cubicBezTo>
                    <a:cubicBezTo>
                      <a:pt x="618573" y="267959"/>
                      <a:pt x="617574" y="265603"/>
                      <a:pt x="617074" y="263105"/>
                    </a:cubicBezTo>
                    <a:cubicBezTo>
                      <a:pt x="616789" y="261820"/>
                      <a:pt x="616646" y="260535"/>
                      <a:pt x="616646" y="259179"/>
                    </a:cubicBezTo>
                    <a:cubicBezTo>
                      <a:pt x="616646" y="257823"/>
                      <a:pt x="616789" y="256538"/>
                      <a:pt x="617074" y="255253"/>
                    </a:cubicBezTo>
                    <a:cubicBezTo>
                      <a:pt x="617574" y="252755"/>
                      <a:pt x="618573" y="250400"/>
                      <a:pt x="620001" y="248330"/>
                    </a:cubicBezTo>
                    <a:cubicBezTo>
                      <a:pt x="620715" y="247330"/>
                      <a:pt x="621500" y="246331"/>
                      <a:pt x="622356" y="245474"/>
                    </a:cubicBezTo>
                    <a:cubicBezTo>
                      <a:pt x="624926" y="242833"/>
                      <a:pt x="628352" y="240977"/>
                      <a:pt x="632135" y="240192"/>
                    </a:cubicBezTo>
                    <a:cubicBezTo>
                      <a:pt x="633420" y="239907"/>
                      <a:pt x="634705" y="239764"/>
                      <a:pt x="636061" y="239764"/>
                    </a:cubicBezTo>
                    <a:close/>
                    <a:moveTo>
                      <a:pt x="793025" y="235338"/>
                    </a:moveTo>
                    <a:cubicBezTo>
                      <a:pt x="797950" y="235338"/>
                      <a:pt x="802590" y="236837"/>
                      <a:pt x="806373" y="239407"/>
                    </a:cubicBezTo>
                    <a:cubicBezTo>
                      <a:pt x="812725" y="243689"/>
                      <a:pt x="816865" y="250970"/>
                      <a:pt x="816865" y="259179"/>
                    </a:cubicBezTo>
                    <a:cubicBezTo>
                      <a:pt x="816865" y="267387"/>
                      <a:pt x="812654" y="274597"/>
                      <a:pt x="806373" y="278951"/>
                    </a:cubicBezTo>
                    <a:cubicBezTo>
                      <a:pt x="802518" y="281521"/>
                      <a:pt x="797950" y="283020"/>
                      <a:pt x="793025" y="283020"/>
                    </a:cubicBezTo>
                    <a:cubicBezTo>
                      <a:pt x="791383" y="283020"/>
                      <a:pt x="789813" y="282805"/>
                      <a:pt x="788242" y="282520"/>
                    </a:cubicBezTo>
                    <a:cubicBezTo>
                      <a:pt x="777321" y="280307"/>
                      <a:pt x="769184" y="270671"/>
                      <a:pt x="769184" y="259179"/>
                    </a:cubicBezTo>
                    <a:cubicBezTo>
                      <a:pt x="769184" y="247687"/>
                      <a:pt x="777393" y="238050"/>
                      <a:pt x="788242" y="235838"/>
                    </a:cubicBezTo>
                    <a:cubicBezTo>
                      <a:pt x="789741" y="235481"/>
                      <a:pt x="791383" y="235338"/>
                      <a:pt x="793025" y="235338"/>
                    </a:cubicBezTo>
                    <a:close/>
                    <a:moveTo>
                      <a:pt x="871470" y="232768"/>
                    </a:moveTo>
                    <a:cubicBezTo>
                      <a:pt x="886032" y="232768"/>
                      <a:pt x="897881" y="244617"/>
                      <a:pt x="897881" y="259178"/>
                    </a:cubicBezTo>
                    <a:cubicBezTo>
                      <a:pt x="897881" y="273740"/>
                      <a:pt x="886032" y="285589"/>
                      <a:pt x="871470" y="285589"/>
                    </a:cubicBezTo>
                    <a:cubicBezTo>
                      <a:pt x="856909" y="285589"/>
                      <a:pt x="845060" y="273740"/>
                      <a:pt x="845060" y="259178"/>
                    </a:cubicBezTo>
                    <a:cubicBezTo>
                      <a:pt x="845060" y="244617"/>
                      <a:pt x="856909" y="232768"/>
                      <a:pt x="871470" y="232768"/>
                    </a:cubicBezTo>
                    <a:close/>
                    <a:moveTo>
                      <a:pt x="126198" y="209927"/>
                    </a:moveTo>
                    <a:cubicBezTo>
                      <a:pt x="131694" y="209927"/>
                      <a:pt x="136191" y="214424"/>
                      <a:pt x="136191" y="219920"/>
                    </a:cubicBezTo>
                    <a:cubicBezTo>
                      <a:pt x="136191" y="225416"/>
                      <a:pt x="131694" y="229913"/>
                      <a:pt x="126198" y="229913"/>
                    </a:cubicBezTo>
                    <a:cubicBezTo>
                      <a:pt x="120631" y="229913"/>
                      <a:pt x="116205" y="225416"/>
                      <a:pt x="116205" y="219920"/>
                    </a:cubicBezTo>
                    <a:cubicBezTo>
                      <a:pt x="116205" y="214353"/>
                      <a:pt x="120702" y="209927"/>
                      <a:pt x="126198" y="209927"/>
                    </a:cubicBezTo>
                    <a:close/>
                    <a:moveTo>
                      <a:pt x="204644" y="208856"/>
                    </a:moveTo>
                    <a:cubicBezTo>
                      <a:pt x="210782" y="208856"/>
                      <a:pt x="215708" y="213853"/>
                      <a:pt x="215708" y="219920"/>
                    </a:cubicBezTo>
                    <a:cubicBezTo>
                      <a:pt x="215708" y="226058"/>
                      <a:pt x="210782" y="230984"/>
                      <a:pt x="204644" y="230984"/>
                    </a:cubicBezTo>
                    <a:cubicBezTo>
                      <a:pt x="198505" y="230984"/>
                      <a:pt x="193580" y="225987"/>
                      <a:pt x="193580" y="219920"/>
                    </a:cubicBezTo>
                    <a:cubicBezTo>
                      <a:pt x="193580" y="213781"/>
                      <a:pt x="198577" y="208856"/>
                      <a:pt x="204644" y="208856"/>
                    </a:cubicBezTo>
                    <a:close/>
                    <a:moveTo>
                      <a:pt x="361536" y="206358"/>
                    </a:moveTo>
                    <a:cubicBezTo>
                      <a:pt x="369031" y="206358"/>
                      <a:pt x="375098" y="212425"/>
                      <a:pt x="375098" y="219920"/>
                    </a:cubicBezTo>
                    <a:cubicBezTo>
                      <a:pt x="375098" y="227415"/>
                      <a:pt x="369031" y="233482"/>
                      <a:pt x="361536" y="233482"/>
                    </a:cubicBezTo>
                    <a:cubicBezTo>
                      <a:pt x="354041" y="233482"/>
                      <a:pt x="347974" y="227415"/>
                      <a:pt x="347974" y="219920"/>
                    </a:cubicBezTo>
                    <a:cubicBezTo>
                      <a:pt x="347974" y="212425"/>
                      <a:pt x="354041" y="206358"/>
                      <a:pt x="361536" y="206358"/>
                    </a:cubicBezTo>
                    <a:close/>
                    <a:moveTo>
                      <a:pt x="440054" y="204930"/>
                    </a:moveTo>
                    <a:cubicBezTo>
                      <a:pt x="448334" y="204930"/>
                      <a:pt x="455043" y="211640"/>
                      <a:pt x="455043" y="219920"/>
                    </a:cubicBezTo>
                    <a:cubicBezTo>
                      <a:pt x="455043" y="228200"/>
                      <a:pt x="448262" y="234981"/>
                      <a:pt x="440054" y="234909"/>
                    </a:cubicBezTo>
                    <a:cubicBezTo>
                      <a:pt x="431774" y="234909"/>
                      <a:pt x="425064" y="228200"/>
                      <a:pt x="425064" y="219920"/>
                    </a:cubicBezTo>
                    <a:cubicBezTo>
                      <a:pt x="425064" y="211640"/>
                      <a:pt x="431774" y="204930"/>
                      <a:pt x="440054" y="204930"/>
                    </a:cubicBezTo>
                    <a:close/>
                    <a:moveTo>
                      <a:pt x="596946" y="201504"/>
                    </a:moveTo>
                    <a:cubicBezTo>
                      <a:pt x="607082" y="201504"/>
                      <a:pt x="615362" y="209713"/>
                      <a:pt x="615362" y="219920"/>
                    </a:cubicBezTo>
                    <a:cubicBezTo>
                      <a:pt x="615362" y="230127"/>
                      <a:pt x="607082" y="238407"/>
                      <a:pt x="596946" y="238336"/>
                    </a:cubicBezTo>
                    <a:cubicBezTo>
                      <a:pt x="586810" y="238336"/>
                      <a:pt x="578530" y="230127"/>
                      <a:pt x="578530" y="219920"/>
                    </a:cubicBezTo>
                    <a:cubicBezTo>
                      <a:pt x="578530" y="209784"/>
                      <a:pt x="586739" y="201504"/>
                      <a:pt x="596946" y="201504"/>
                    </a:cubicBezTo>
                    <a:close/>
                    <a:moveTo>
                      <a:pt x="675321" y="199506"/>
                    </a:moveTo>
                    <a:cubicBezTo>
                      <a:pt x="686598" y="199506"/>
                      <a:pt x="695735" y="208643"/>
                      <a:pt x="695735" y="219921"/>
                    </a:cubicBezTo>
                    <a:cubicBezTo>
                      <a:pt x="695735" y="231199"/>
                      <a:pt x="686598" y="240407"/>
                      <a:pt x="675321" y="240335"/>
                    </a:cubicBezTo>
                    <a:cubicBezTo>
                      <a:pt x="664043" y="240335"/>
                      <a:pt x="654906" y="231199"/>
                      <a:pt x="654906" y="219921"/>
                    </a:cubicBezTo>
                    <a:cubicBezTo>
                      <a:pt x="654906" y="208643"/>
                      <a:pt x="664043" y="199506"/>
                      <a:pt x="675321" y="199506"/>
                    </a:cubicBezTo>
                    <a:close/>
                    <a:moveTo>
                      <a:pt x="832283" y="194866"/>
                    </a:moveTo>
                    <a:cubicBezTo>
                      <a:pt x="846131" y="194866"/>
                      <a:pt x="857337" y="206073"/>
                      <a:pt x="857337" y="219920"/>
                    </a:cubicBezTo>
                    <a:cubicBezTo>
                      <a:pt x="857337" y="233768"/>
                      <a:pt x="846059" y="245046"/>
                      <a:pt x="832283" y="245046"/>
                    </a:cubicBezTo>
                    <a:cubicBezTo>
                      <a:pt x="818436" y="245046"/>
                      <a:pt x="807229" y="233768"/>
                      <a:pt x="807229" y="219920"/>
                    </a:cubicBezTo>
                    <a:cubicBezTo>
                      <a:pt x="807229" y="206073"/>
                      <a:pt x="818436" y="194866"/>
                      <a:pt x="832283" y="194866"/>
                    </a:cubicBezTo>
                    <a:close/>
                    <a:moveTo>
                      <a:pt x="165529" y="170240"/>
                    </a:moveTo>
                    <a:cubicBezTo>
                      <a:pt x="169169" y="170240"/>
                      <a:pt x="172381" y="172096"/>
                      <a:pt x="174237" y="174880"/>
                    </a:cubicBezTo>
                    <a:cubicBezTo>
                      <a:pt x="175379" y="176521"/>
                      <a:pt x="176022" y="178591"/>
                      <a:pt x="176022" y="180733"/>
                    </a:cubicBezTo>
                    <a:cubicBezTo>
                      <a:pt x="176022" y="182160"/>
                      <a:pt x="175665" y="183517"/>
                      <a:pt x="175165" y="184801"/>
                    </a:cubicBezTo>
                    <a:cubicBezTo>
                      <a:pt x="174879" y="185444"/>
                      <a:pt x="174523" y="186015"/>
                      <a:pt x="174166" y="186586"/>
                    </a:cubicBezTo>
                    <a:cubicBezTo>
                      <a:pt x="173737" y="187157"/>
                      <a:pt x="173309" y="187657"/>
                      <a:pt x="173024" y="188299"/>
                    </a:cubicBezTo>
                    <a:cubicBezTo>
                      <a:pt x="171096" y="190226"/>
                      <a:pt x="168527" y="191368"/>
                      <a:pt x="165600" y="191368"/>
                    </a:cubicBezTo>
                    <a:cubicBezTo>
                      <a:pt x="164815" y="191368"/>
                      <a:pt x="164173" y="191297"/>
                      <a:pt x="163459" y="191154"/>
                    </a:cubicBezTo>
                    <a:cubicBezTo>
                      <a:pt x="161460" y="190726"/>
                      <a:pt x="159604" y="189727"/>
                      <a:pt x="158177" y="188299"/>
                    </a:cubicBezTo>
                    <a:cubicBezTo>
                      <a:pt x="157677" y="187799"/>
                      <a:pt x="157249" y="187300"/>
                      <a:pt x="156892" y="186729"/>
                    </a:cubicBezTo>
                    <a:cubicBezTo>
                      <a:pt x="156464" y="186158"/>
                      <a:pt x="156178" y="185587"/>
                      <a:pt x="155893" y="184944"/>
                    </a:cubicBezTo>
                    <a:cubicBezTo>
                      <a:pt x="155607" y="184302"/>
                      <a:pt x="155393" y="183659"/>
                      <a:pt x="155250" y="182946"/>
                    </a:cubicBezTo>
                    <a:cubicBezTo>
                      <a:pt x="155107" y="182232"/>
                      <a:pt x="155036" y="181518"/>
                      <a:pt x="155036" y="180804"/>
                    </a:cubicBezTo>
                    <a:cubicBezTo>
                      <a:pt x="155036" y="180019"/>
                      <a:pt x="155107" y="179377"/>
                      <a:pt x="155250" y="178663"/>
                    </a:cubicBezTo>
                    <a:cubicBezTo>
                      <a:pt x="155536" y="177235"/>
                      <a:pt x="156035" y="176022"/>
                      <a:pt x="156820" y="174880"/>
                    </a:cubicBezTo>
                    <a:cubicBezTo>
                      <a:pt x="157177" y="174309"/>
                      <a:pt x="157606" y="173809"/>
                      <a:pt x="158105" y="173309"/>
                    </a:cubicBezTo>
                    <a:cubicBezTo>
                      <a:pt x="159533" y="171882"/>
                      <a:pt x="161317" y="170882"/>
                      <a:pt x="163387" y="170454"/>
                    </a:cubicBezTo>
                    <a:cubicBezTo>
                      <a:pt x="164101" y="170311"/>
                      <a:pt x="164815" y="170240"/>
                      <a:pt x="165529" y="170240"/>
                    </a:cubicBezTo>
                    <a:close/>
                    <a:moveTo>
                      <a:pt x="243903" y="169098"/>
                    </a:moveTo>
                    <a:cubicBezTo>
                      <a:pt x="250327" y="169098"/>
                      <a:pt x="255538" y="174309"/>
                      <a:pt x="255538" y="180733"/>
                    </a:cubicBezTo>
                    <a:cubicBezTo>
                      <a:pt x="255538" y="182303"/>
                      <a:pt x="255181" y="183874"/>
                      <a:pt x="254610" y="185230"/>
                    </a:cubicBezTo>
                    <a:cubicBezTo>
                      <a:pt x="253967" y="186657"/>
                      <a:pt x="253182" y="187871"/>
                      <a:pt x="252111" y="188942"/>
                    </a:cubicBezTo>
                    <a:cubicBezTo>
                      <a:pt x="250041" y="191083"/>
                      <a:pt x="247115" y="192368"/>
                      <a:pt x="243903" y="192368"/>
                    </a:cubicBezTo>
                    <a:cubicBezTo>
                      <a:pt x="240691" y="192368"/>
                      <a:pt x="237764" y="191012"/>
                      <a:pt x="235694" y="188942"/>
                    </a:cubicBezTo>
                    <a:cubicBezTo>
                      <a:pt x="234624" y="187871"/>
                      <a:pt x="233767" y="186586"/>
                      <a:pt x="233196" y="185230"/>
                    </a:cubicBezTo>
                    <a:cubicBezTo>
                      <a:pt x="232625" y="183874"/>
                      <a:pt x="232268" y="182303"/>
                      <a:pt x="232268" y="180733"/>
                    </a:cubicBezTo>
                    <a:cubicBezTo>
                      <a:pt x="232268" y="174309"/>
                      <a:pt x="237479" y="169098"/>
                      <a:pt x="243903" y="169098"/>
                    </a:cubicBezTo>
                    <a:close/>
                    <a:moveTo>
                      <a:pt x="400795" y="166385"/>
                    </a:moveTo>
                    <a:cubicBezTo>
                      <a:pt x="408718" y="166385"/>
                      <a:pt x="415071" y="172809"/>
                      <a:pt x="415071" y="180661"/>
                    </a:cubicBezTo>
                    <a:cubicBezTo>
                      <a:pt x="415071" y="182660"/>
                      <a:pt x="414642" y="184515"/>
                      <a:pt x="413929" y="186229"/>
                    </a:cubicBezTo>
                    <a:cubicBezTo>
                      <a:pt x="413215" y="187942"/>
                      <a:pt x="412144" y="189512"/>
                      <a:pt x="410859" y="190797"/>
                    </a:cubicBezTo>
                    <a:cubicBezTo>
                      <a:pt x="408290" y="193438"/>
                      <a:pt x="404721" y="195008"/>
                      <a:pt x="400795" y="195008"/>
                    </a:cubicBezTo>
                    <a:cubicBezTo>
                      <a:pt x="396869" y="195008"/>
                      <a:pt x="393300" y="193366"/>
                      <a:pt x="390730" y="190797"/>
                    </a:cubicBezTo>
                    <a:cubicBezTo>
                      <a:pt x="389446" y="189441"/>
                      <a:pt x="388375" y="187942"/>
                      <a:pt x="387661" y="186229"/>
                    </a:cubicBezTo>
                    <a:cubicBezTo>
                      <a:pt x="386947" y="184515"/>
                      <a:pt x="386519" y="182660"/>
                      <a:pt x="386519" y="180661"/>
                    </a:cubicBezTo>
                    <a:cubicBezTo>
                      <a:pt x="386519" y="172738"/>
                      <a:pt x="392943" y="166385"/>
                      <a:pt x="400795" y="166385"/>
                    </a:cubicBezTo>
                    <a:close/>
                    <a:moveTo>
                      <a:pt x="479098" y="164815"/>
                    </a:moveTo>
                    <a:cubicBezTo>
                      <a:pt x="484594" y="164815"/>
                      <a:pt x="489376" y="167599"/>
                      <a:pt x="492232" y="171810"/>
                    </a:cubicBezTo>
                    <a:cubicBezTo>
                      <a:pt x="493945" y="174380"/>
                      <a:pt x="494944" y="177378"/>
                      <a:pt x="494944" y="180661"/>
                    </a:cubicBezTo>
                    <a:cubicBezTo>
                      <a:pt x="494944" y="182803"/>
                      <a:pt x="494516" y="184873"/>
                      <a:pt x="493731" y="186800"/>
                    </a:cubicBezTo>
                    <a:cubicBezTo>
                      <a:pt x="493374" y="187799"/>
                      <a:pt x="492874" y="188656"/>
                      <a:pt x="492303" y="189512"/>
                    </a:cubicBezTo>
                    <a:cubicBezTo>
                      <a:pt x="491732" y="190369"/>
                      <a:pt x="491090" y="191154"/>
                      <a:pt x="490304" y="191939"/>
                    </a:cubicBezTo>
                    <a:cubicBezTo>
                      <a:pt x="487449" y="194794"/>
                      <a:pt x="483452" y="196579"/>
                      <a:pt x="479098" y="196579"/>
                    </a:cubicBezTo>
                    <a:cubicBezTo>
                      <a:pt x="477956" y="196579"/>
                      <a:pt x="476885" y="196436"/>
                      <a:pt x="475886" y="196222"/>
                    </a:cubicBezTo>
                    <a:cubicBezTo>
                      <a:pt x="472816" y="195651"/>
                      <a:pt x="470033" y="194081"/>
                      <a:pt x="467891" y="191939"/>
                    </a:cubicBezTo>
                    <a:cubicBezTo>
                      <a:pt x="467177" y="191225"/>
                      <a:pt x="466535" y="190440"/>
                      <a:pt x="465964" y="189584"/>
                    </a:cubicBezTo>
                    <a:cubicBezTo>
                      <a:pt x="465393" y="188727"/>
                      <a:pt x="464965" y="187799"/>
                      <a:pt x="464536" y="186871"/>
                    </a:cubicBezTo>
                    <a:cubicBezTo>
                      <a:pt x="464108" y="185872"/>
                      <a:pt x="463823" y="184873"/>
                      <a:pt x="463608" y="183873"/>
                    </a:cubicBezTo>
                    <a:cubicBezTo>
                      <a:pt x="463466" y="182803"/>
                      <a:pt x="463323" y="181732"/>
                      <a:pt x="463323" y="180661"/>
                    </a:cubicBezTo>
                    <a:cubicBezTo>
                      <a:pt x="463323" y="179519"/>
                      <a:pt x="463394" y="178449"/>
                      <a:pt x="463608" y="177449"/>
                    </a:cubicBezTo>
                    <a:cubicBezTo>
                      <a:pt x="464037" y="175379"/>
                      <a:pt x="464822" y="173523"/>
                      <a:pt x="465964" y="171810"/>
                    </a:cubicBezTo>
                    <a:cubicBezTo>
                      <a:pt x="466535" y="170954"/>
                      <a:pt x="467177" y="170168"/>
                      <a:pt x="467891" y="169455"/>
                    </a:cubicBezTo>
                    <a:cubicBezTo>
                      <a:pt x="470033" y="167313"/>
                      <a:pt x="472816" y="165814"/>
                      <a:pt x="475886" y="165172"/>
                    </a:cubicBezTo>
                    <a:cubicBezTo>
                      <a:pt x="476956" y="164958"/>
                      <a:pt x="478027" y="164815"/>
                      <a:pt x="479098" y="164815"/>
                    </a:cubicBezTo>
                    <a:close/>
                    <a:moveTo>
                      <a:pt x="636061" y="161317"/>
                    </a:moveTo>
                    <a:cubicBezTo>
                      <a:pt x="642771" y="161317"/>
                      <a:pt x="648695" y="164743"/>
                      <a:pt x="652193" y="169883"/>
                    </a:cubicBezTo>
                    <a:cubicBezTo>
                      <a:pt x="654263" y="172952"/>
                      <a:pt x="655476" y="176735"/>
                      <a:pt x="655476" y="180732"/>
                    </a:cubicBezTo>
                    <a:cubicBezTo>
                      <a:pt x="655476" y="183445"/>
                      <a:pt x="654977" y="185943"/>
                      <a:pt x="653977" y="188298"/>
                    </a:cubicBezTo>
                    <a:cubicBezTo>
                      <a:pt x="653478" y="189441"/>
                      <a:pt x="652907" y="190583"/>
                      <a:pt x="652193" y="191582"/>
                    </a:cubicBezTo>
                    <a:cubicBezTo>
                      <a:pt x="651479" y="192581"/>
                      <a:pt x="650694" y="193581"/>
                      <a:pt x="649766" y="194437"/>
                    </a:cubicBezTo>
                    <a:cubicBezTo>
                      <a:pt x="646268" y="198006"/>
                      <a:pt x="641415" y="200148"/>
                      <a:pt x="636061" y="200148"/>
                    </a:cubicBezTo>
                    <a:cubicBezTo>
                      <a:pt x="634705" y="200148"/>
                      <a:pt x="633420" y="200005"/>
                      <a:pt x="632135" y="199719"/>
                    </a:cubicBezTo>
                    <a:cubicBezTo>
                      <a:pt x="628352" y="198934"/>
                      <a:pt x="624997" y="197078"/>
                      <a:pt x="622356" y="194437"/>
                    </a:cubicBezTo>
                    <a:cubicBezTo>
                      <a:pt x="621500" y="193581"/>
                      <a:pt x="620715" y="192581"/>
                      <a:pt x="620001" y="191582"/>
                    </a:cubicBezTo>
                    <a:cubicBezTo>
                      <a:pt x="619287" y="190583"/>
                      <a:pt x="618716" y="189441"/>
                      <a:pt x="618216" y="188298"/>
                    </a:cubicBezTo>
                    <a:cubicBezTo>
                      <a:pt x="617717" y="187156"/>
                      <a:pt x="617360" y="185943"/>
                      <a:pt x="617074" y="184658"/>
                    </a:cubicBezTo>
                    <a:cubicBezTo>
                      <a:pt x="616789" y="183373"/>
                      <a:pt x="616646" y="182088"/>
                      <a:pt x="616646" y="180732"/>
                    </a:cubicBezTo>
                    <a:cubicBezTo>
                      <a:pt x="616646" y="179376"/>
                      <a:pt x="616789" y="178091"/>
                      <a:pt x="617074" y="176806"/>
                    </a:cubicBezTo>
                    <a:cubicBezTo>
                      <a:pt x="617574" y="174308"/>
                      <a:pt x="618573" y="171953"/>
                      <a:pt x="620001" y="169883"/>
                    </a:cubicBezTo>
                    <a:cubicBezTo>
                      <a:pt x="620715" y="168883"/>
                      <a:pt x="621500" y="167884"/>
                      <a:pt x="622356" y="167027"/>
                    </a:cubicBezTo>
                    <a:cubicBezTo>
                      <a:pt x="624926" y="164386"/>
                      <a:pt x="628352" y="162530"/>
                      <a:pt x="632135" y="161745"/>
                    </a:cubicBezTo>
                    <a:cubicBezTo>
                      <a:pt x="633420" y="161460"/>
                      <a:pt x="634705" y="161317"/>
                      <a:pt x="636061" y="161317"/>
                    </a:cubicBezTo>
                    <a:close/>
                    <a:moveTo>
                      <a:pt x="714579" y="159247"/>
                    </a:moveTo>
                    <a:cubicBezTo>
                      <a:pt x="726428" y="159247"/>
                      <a:pt x="736064" y="168883"/>
                      <a:pt x="736064" y="180732"/>
                    </a:cubicBezTo>
                    <a:cubicBezTo>
                      <a:pt x="736064" y="183659"/>
                      <a:pt x="735422" y="186514"/>
                      <a:pt x="734351" y="189084"/>
                    </a:cubicBezTo>
                    <a:cubicBezTo>
                      <a:pt x="733281" y="191653"/>
                      <a:pt x="731710" y="193937"/>
                      <a:pt x="729854" y="195936"/>
                    </a:cubicBezTo>
                    <a:cubicBezTo>
                      <a:pt x="726000" y="199791"/>
                      <a:pt x="720575" y="202218"/>
                      <a:pt x="714651" y="202218"/>
                    </a:cubicBezTo>
                    <a:cubicBezTo>
                      <a:pt x="708726" y="202218"/>
                      <a:pt x="703373" y="199862"/>
                      <a:pt x="699447" y="195936"/>
                    </a:cubicBezTo>
                    <a:cubicBezTo>
                      <a:pt x="697448" y="194009"/>
                      <a:pt x="695878" y="191653"/>
                      <a:pt x="694807" y="189084"/>
                    </a:cubicBezTo>
                    <a:cubicBezTo>
                      <a:pt x="693665" y="186514"/>
                      <a:pt x="693094" y="183730"/>
                      <a:pt x="693094" y="180732"/>
                    </a:cubicBezTo>
                    <a:cubicBezTo>
                      <a:pt x="693094" y="168883"/>
                      <a:pt x="702730" y="159247"/>
                      <a:pt x="714579" y="159247"/>
                    </a:cubicBezTo>
                    <a:close/>
                    <a:moveTo>
                      <a:pt x="871470" y="154322"/>
                    </a:moveTo>
                    <a:cubicBezTo>
                      <a:pt x="886032" y="154322"/>
                      <a:pt x="897881" y="166171"/>
                      <a:pt x="897881" y="180732"/>
                    </a:cubicBezTo>
                    <a:cubicBezTo>
                      <a:pt x="897881" y="184373"/>
                      <a:pt x="897167" y="187870"/>
                      <a:pt x="895811" y="191011"/>
                    </a:cubicBezTo>
                    <a:cubicBezTo>
                      <a:pt x="894455" y="194152"/>
                      <a:pt x="892527" y="197007"/>
                      <a:pt x="890172" y="199434"/>
                    </a:cubicBezTo>
                    <a:cubicBezTo>
                      <a:pt x="885389" y="204216"/>
                      <a:pt x="878751" y="207143"/>
                      <a:pt x="871470" y="207143"/>
                    </a:cubicBezTo>
                    <a:cubicBezTo>
                      <a:pt x="864118" y="207143"/>
                      <a:pt x="857551" y="204216"/>
                      <a:pt x="852769" y="199434"/>
                    </a:cubicBezTo>
                    <a:cubicBezTo>
                      <a:pt x="850413" y="197007"/>
                      <a:pt x="848486" y="194152"/>
                      <a:pt x="847130" y="191011"/>
                    </a:cubicBezTo>
                    <a:cubicBezTo>
                      <a:pt x="845774" y="187870"/>
                      <a:pt x="845060" y="184373"/>
                      <a:pt x="845060" y="180732"/>
                    </a:cubicBezTo>
                    <a:cubicBezTo>
                      <a:pt x="845060" y="166171"/>
                      <a:pt x="856909" y="154322"/>
                      <a:pt x="871470" y="154322"/>
                    </a:cubicBezTo>
                    <a:close/>
                    <a:moveTo>
                      <a:pt x="126198" y="131481"/>
                    </a:moveTo>
                    <a:cubicBezTo>
                      <a:pt x="131694" y="131481"/>
                      <a:pt x="136191" y="135978"/>
                      <a:pt x="136191" y="141474"/>
                    </a:cubicBezTo>
                    <a:cubicBezTo>
                      <a:pt x="136191" y="146970"/>
                      <a:pt x="131694" y="151467"/>
                      <a:pt x="126198" y="151467"/>
                    </a:cubicBezTo>
                    <a:cubicBezTo>
                      <a:pt x="120631" y="151467"/>
                      <a:pt x="116205" y="146970"/>
                      <a:pt x="116205" y="141474"/>
                    </a:cubicBezTo>
                    <a:cubicBezTo>
                      <a:pt x="116205" y="135907"/>
                      <a:pt x="120702" y="131481"/>
                      <a:pt x="126198" y="131481"/>
                    </a:cubicBezTo>
                    <a:close/>
                    <a:moveTo>
                      <a:pt x="204644" y="130410"/>
                    </a:moveTo>
                    <a:cubicBezTo>
                      <a:pt x="210782" y="130410"/>
                      <a:pt x="215708" y="135407"/>
                      <a:pt x="215708" y="141474"/>
                    </a:cubicBezTo>
                    <a:cubicBezTo>
                      <a:pt x="215708" y="147612"/>
                      <a:pt x="210782" y="152538"/>
                      <a:pt x="204644" y="152538"/>
                    </a:cubicBezTo>
                    <a:cubicBezTo>
                      <a:pt x="198505" y="152538"/>
                      <a:pt x="193580" y="147541"/>
                      <a:pt x="193580" y="141474"/>
                    </a:cubicBezTo>
                    <a:cubicBezTo>
                      <a:pt x="193580" y="135335"/>
                      <a:pt x="198577" y="130410"/>
                      <a:pt x="204644" y="130410"/>
                    </a:cubicBezTo>
                    <a:close/>
                    <a:moveTo>
                      <a:pt x="361536" y="127912"/>
                    </a:moveTo>
                    <a:cubicBezTo>
                      <a:pt x="369031" y="127912"/>
                      <a:pt x="375098" y="133979"/>
                      <a:pt x="375098" y="141474"/>
                    </a:cubicBezTo>
                    <a:cubicBezTo>
                      <a:pt x="375098" y="148969"/>
                      <a:pt x="369031" y="155036"/>
                      <a:pt x="361536" y="155036"/>
                    </a:cubicBezTo>
                    <a:cubicBezTo>
                      <a:pt x="354041" y="155036"/>
                      <a:pt x="347974" y="148969"/>
                      <a:pt x="347974" y="141474"/>
                    </a:cubicBezTo>
                    <a:cubicBezTo>
                      <a:pt x="347974" y="133979"/>
                      <a:pt x="354041" y="127912"/>
                      <a:pt x="361536" y="127912"/>
                    </a:cubicBezTo>
                    <a:close/>
                    <a:moveTo>
                      <a:pt x="440054" y="126484"/>
                    </a:moveTo>
                    <a:cubicBezTo>
                      <a:pt x="448334" y="126484"/>
                      <a:pt x="455043" y="133194"/>
                      <a:pt x="455043" y="141474"/>
                    </a:cubicBezTo>
                    <a:cubicBezTo>
                      <a:pt x="455043" y="149754"/>
                      <a:pt x="448262" y="156535"/>
                      <a:pt x="440054" y="156463"/>
                    </a:cubicBezTo>
                    <a:cubicBezTo>
                      <a:pt x="431774" y="156463"/>
                      <a:pt x="425064" y="149754"/>
                      <a:pt x="425064" y="141474"/>
                    </a:cubicBezTo>
                    <a:cubicBezTo>
                      <a:pt x="425064" y="133194"/>
                      <a:pt x="431774" y="126484"/>
                      <a:pt x="440054" y="126484"/>
                    </a:cubicBezTo>
                    <a:close/>
                    <a:moveTo>
                      <a:pt x="596946" y="123058"/>
                    </a:moveTo>
                    <a:cubicBezTo>
                      <a:pt x="607082" y="123058"/>
                      <a:pt x="615362" y="131267"/>
                      <a:pt x="615362" y="141474"/>
                    </a:cubicBezTo>
                    <a:cubicBezTo>
                      <a:pt x="615362" y="151681"/>
                      <a:pt x="607082" y="159890"/>
                      <a:pt x="596946" y="159890"/>
                    </a:cubicBezTo>
                    <a:cubicBezTo>
                      <a:pt x="586810" y="159890"/>
                      <a:pt x="578530" y="151681"/>
                      <a:pt x="578530" y="141474"/>
                    </a:cubicBezTo>
                    <a:cubicBezTo>
                      <a:pt x="578530" y="131338"/>
                      <a:pt x="586739" y="123058"/>
                      <a:pt x="596946" y="123058"/>
                    </a:cubicBezTo>
                    <a:close/>
                    <a:moveTo>
                      <a:pt x="675321" y="121059"/>
                    </a:moveTo>
                    <a:cubicBezTo>
                      <a:pt x="686598" y="121059"/>
                      <a:pt x="695735" y="130196"/>
                      <a:pt x="695735" y="141474"/>
                    </a:cubicBezTo>
                    <a:cubicBezTo>
                      <a:pt x="695735" y="152752"/>
                      <a:pt x="686598" y="161888"/>
                      <a:pt x="675321" y="161888"/>
                    </a:cubicBezTo>
                    <a:cubicBezTo>
                      <a:pt x="664043" y="161888"/>
                      <a:pt x="654906" y="152752"/>
                      <a:pt x="654906" y="141474"/>
                    </a:cubicBezTo>
                    <a:cubicBezTo>
                      <a:pt x="654906" y="130196"/>
                      <a:pt x="664043" y="121059"/>
                      <a:pt x="675321" y="121059"/>
                    </a:cubicBezTo>
                    <a:close/>
                    <a:moveTo>
                      <a:pt x="832283" y="116348"/>
                    </a:moveTo>
                    <a:cubicBezTo>
                      <a:pt x="846131" y="116348"/>
                      <a:pt x="857337" y="127626"/>
                      <a:pt x="857337" y="141474"/>
                    </a:cubicBezTo>
                    <a:cubicBezTo>
                      <a:pt x="857337" y="155321"/>
                      <a:pt x="846059" y="166599"/>
                      <a:pt x="832283" y="166528"/>
                    </a:cubicBezTo>
                    <a:cubicBezTo>
                      <a:pt x="818436" y="166528"/>
                      <a:pt x="807229" y="155321"/>
                      <a:pt x="807229" y="141474"/>
                    </a:cubicBezTo>
                    <a:cubicBezTo>
                      <a:pt x="807229" y="127555"/>
                      <a:pt x="818436" y="116348"/>
                      <a:pt x="832283" y="116348"/>
                    </a:cubicBezTo>
                    <a:close/>
                    <a:moveTo>
                      <a:pt x="910730" y="113636"/>
                    </a:moveTo>
                    <a:cubicBezTo>
                      <a:pt x="926076" y="113636"/>
                      <a:pt x="938496" y="126127"/>
                      <a:pt x="938496" y="141474"/>
                    </a:cubicBezTo>
                    <a:lnTo>
                      <a:pt x="930397" y="161004"/>
                    </a:lnTo>
                    <a:lnTo>
                      <a:pt x="949989" y="152895"/>
                    </a:lnTo>
                    <a:cubicBezTo>
                      <a:pt x="965335" y="152895"/>
                      <a:pt x="977755" y="165315"/>
                      <a:pt x="977755" y="180662"/>
                    </a:cubicBezTo>
                    <a:cubicBezTo>
                      <a:pt x="977755" y="184516"/>
                      <a:pt x="976970" y="188157"/>
                      <a:pt x="975542" y="191511"/>
                    </a:cubicBezTo>
                    <a:cubicBezTo>
                      <a:pt x="974115" y="194866"/>
                      <a:pt x="972045" y="197864"/>
                      <a:pt x="969618" y="200362"/>
                    </a:cubicBezTo>
                    <a:cubicBezTo>
                      <a:pt x="964621" y="205359"/>
                      <a:pt x="957698" y="208500"/>
                      <a:pt x="949989" y="208500"/>
                    </a:cubicBezTo>
                    <a:lnTo>
                      <a:pt x="930410" y="200383"/>
                    </a:lnTo>
                    <a:lnTo>
                      <a:pt x="938496" y="219920"/>
                    </a:lnTo>
                    <a:cubicBezTo>
                      <a:pt x="938496" y="235266"/>
                      <a:pt x="926005" y="247758"/>
                      <a:pt x="910730" y="247758"/>
                    </a:cubicBezTo>
                    <a:cubicBezTo>
                      <a:pt x="895383" y="247758"/>
                      <a:pt x="882963" y="235266"/>
                      <a:pt x="882963" y="219920"/>
                    </a:cubicBezTo>
                    <a:cubicBezTo>
                      <a:pt x="882963" y="204573"/>
                      <a:pt x="895383" y="192153"/>
                      <a:pt x="910730" y="192153"/>
                    </a:cubicBezTo>
                    <a:lnTo>
                      <a:pt x="930281" y="200246"/>
                    </a:lnTo>
                    <a:lnTo>
                      <a:pt x="924435" y="191511"/>
                    </a:lnTo>
                    <a:cubicBezTo>
                      <a:pt x="923007" y="188157"/>
                      <a:pt x="922222" y="184516"/>
                      <a:pt x="922222" y="180662"/>
                    </a:cubicBezTo>
                    <a:lnTo>
                      <a:pt x="930295" y="161159"/>
                    </a:lnTo>
                    <a:lnTo>
                      <a:pt x="910730" y="169241"/>
                    </a:lnTo>
                    <a:cubicBezTo>
                      <a:pt x="895383" y="169241"/>
                      <a:pt x="882963" y="156821"/>
                      <a:pt x="882963" y="141474"/>
                    </a:cubicBezTo>
                    <a:cubicBezTo>
                      <a:pt x="882963" y="126056"/>
                      <a:pt x="895383" y="113636"/>
                      <a:pt x="910730" y="113636"/>
                    </a:cubicBezTo>
                    <a:close/>
                    <a:moveTo>
                      <a:pt x="86939" y="92793"/>
                    </a:moveTo>
                    <a:cubicBezTo>
                      <a:pt x="92222" y="92793"/>
                      <a:pt x="96433" y="97076"/>
                      <a:pt x="96433" y="102286"/>
                    </a:cubicBezTo>
                    <a:cubicBezTo>
                      <a:pt x="96433" y="107497"/>
                      <a:pt x="92222" y="111709"/>
                      <a:pt x="86939" y="111780"/>
                    </a:cubicBezTo>
                    <a:cubicBezTo>
                      <a:pt x="81657" y="111780"/>
                      <a:pt x="77446" y="107497"/>
                      <a:pt x="77446" y="102286"/>
                    </a:cubicBezTo>
                    <a:cubicBezTo>
                      <a:pt x="77446" y="97004"/>
                      <a:pt x="81729" y="92793"/>
                      <a:pt x="86939" y="92793"/>
                    </a:cubicBezTo>
                    <a:close/>
                    <a:moveTo>
                      <a:pt x="165457" y="91794"/>
                    </a:moveTo>
                    <a:cubicBezTo>
                      <a:pt x="169097" y="91794"/>
                      <a:pt x="172309" y="93650"/>
                      <a:pt x="174165" y="96434"/>
                    </a:cubicBezTo>
                    <a:cubicBezTo>
                      <a:pt x="175307" y="98075"/>
                      <a:pt x="175950" y="100145"/>
                      <a:pt x="175950" y="102287"/>
                    </a:cubicBezTo>
                    <a:cubicBezTo>
                      <a:pt x="175950" y="104428"/>
                      <a:pt x="175307" y="106498"/>
                      <a:pt x="174165" y="108140"/>
                    </a:cubicBezTo>
                    <a:cubicBezTo>
                      <a:pt x="172238" y="110924"/>
                      <a:pt x="169026" y="112780"/>
                      <a:pt x="165457" y="112922"/>
                    </a:cubicBezTo>
                    <a:cubicBezTo>
                      <a:pt x="164672" y="112922"/>
                      <a:pt x="164029" y="112851"/>
                      <a:pt x="163315" y="112708"/>
                    </a:cubicBezTo>
                    <a:cubicBezTo>
                      <a:pt x="161317" y="112280"/>
                      <a:pt x="159461" y="111281"/>
                      <a:pt x="158033" y="109853"/>
                    </a:cubicBezTo>
                    <a:cubicBezTo>
                      <a:pt x="157534" y="109353"/>
                      <a:pt x="157105" y="108854"/>
                      <a:pt x="156748" y="108283"/>
                    </a:cubicBezTo>
                    <a:cubicBezTo>
                      <a:pt x="156035" y="107141"/>
                      <a:pt x="155464" y="105856"/>
                      <a:pt x="155178" y="104500"/>
                    </a:cubicBezTo>
                    <a:cubicBezTo>
                      <a:pt x="155035" y="103786"/>
                      <a:pt x="154964" y="103072"/>
                      <a:pt x="154964" y="102358"/>
                    </a:cubicBezTo>
                    <a:cubicBezTo>
                      <a:pt x="154964" y="101573"/>
                      <a:pt x="155035" y="100931"/>
                      <a:pt x="155178" y="100217"/>
                    </a:cubicBezTo>
                    <a:cubicBezTo>
                      <a:pt x="155464" y="98789"/>
                      <a:pt x="155963" y="97576"/>
                      <a:pt x="156748" y="96434"/>
                    </a:cubicBezTo>
                    <a:cubicBezTo>
                      <a:pt x="157105" y="95863"/>
                      <a:pt x="157534" y="95363"/>
                      <a:pt x="158033" y="94863"/>
                    </a:cubicBezTo>
                    <a:cubicBezTo>
                      <a:pt x="159461" y="93436"/>
                      <a:pt x="161245" y="92436"/>
                      <a:pt x="163315" y="92008"/>
                    </a:cubicBezTo>
                    <a:cubicBezTo>
                      <a:pt x="164029" y="91865"/>
                      <a:pt x="164743" y="91794"/>
                      <a:pt x="165457" y="91794"/>
                    </a:cubicBezTo>
                    <a:close/>
                    <a:moveTo>
                      <a:pt x="322349" y="89367"/>
                    </a:moveTo>
                    <a:cubicBezTo>
                      <a:pt x="324990" y="89367"/>
                      <a:pt x="327489" y="90224"/>
                      <a:pt x="329559" y="91580"/>
                    </a:cubicBezTo>
                    <a:cubicBezTo>
                      <a:pt x="332913" y="93935"/>
                      <a:pt x="335198" y="97861"/>
                      <a:pt x="335198" y="102287"/>
                    </a:cubicBezTo>
                    <a:cubicBezTo>
                      <a:pt x="335198" y="106712"/>
                      <a:pt x="332985" y="110638"/>
                      <a:pt x="329559" y="112994"/>
                    </a:cubicBezTo>
                    <a:cubicBezTo>
                      <a:pt x="327489" y="114421"/>
                      <a:pt x="324990" y="115206"/>
                      <a:pt x="322349" y="115206"/>
                    </a:cubicBezTo>
                    <a:cubicBezTo>
                      <a:pt x="321493" y="115206"/>
                      <a:pt x="320636" y="115064"/>
                      <a:pt x="319780" y="114921"/>
                    </a:cubicBezTo>
                    <a:cubicBezTo>
                      <a:pt x="313927" y="113707"/>
                      <a:pt x="309501" y="108497"/>
                      <a:pt x="309501" y="102287"/>
                    </a:cubicBezTo>
                    <a:cubicBezTo>
                      <a:pt x="309501" y="96077"/>
                      <a:pt x="313927" y="90866"/>
                      <a:pt x="319780" y="89653"/>
                    </a:cubicBezTo>
                    <a:cubicBezTo>
                      <a:pt x="320565" y="89438"/>
                      <a:pt x="321493" y="89367"/>
                      <a:pt x="322349" y="89367"/>
                    </a:cubicBezTo>
                    <a:close/>
                    <a:moveTo>
                      <a:pt x="400795" y="88011"/>
                    </a:moveTo>
                    <a:cubicBezTo>
                      <a:pt x="408718" y="88011"/>
                      <a:pt x="415071" y="94435"/>
                      <a:pt x="415071" y="102287"/>
                    </a:cubicBezTo>
                    <a:cubicBezTo>
                      <a:pt x="415071" y="110139"/>
                      <a:pt x="408647" y="116563"/>
                      <a:pt x="400795" y="116563"/>
                    </a:cubicBezTo>
                    <a:cubicBezTo>
                      <a:pt x="392943" y="116563"/>
                      <a:pt x="386519" y="110139"/>
                      <a:pt x="386519" y="102287"/>
                    </a:cubicBezTo>
                    <a:cubicBezTo>
                      <a:pt x="386519" y="94364"/>
                      <a:pt x="392943" y="88011"/>
                      <a:pt x="400795" y="88011"/>
                    </a:cubicBezTo>
                    <a:close/>
                    <a:moveTo>
                      <a:pt x="557687" y="84798"/>
                    </a:moveTo>
                    <a:cubicBezTo>
                      <a:pt x="567323" y="84798"/>
                      <a:pt x="575175" y="92650"/>
                      <a:pt x="575175" y="102286"/>
                    </a:cubicBezTo>
                    <a:cubicBezTo>
                      <a:pt x="575175" y="111922"/>
                      <a:pt x="567323" y="119774"/>
                      <a:pt x="557687" y="119774"/>
                    </a:cubicBezTo>
                    <a:cubicBezTo>
                      <a:pt x="548051" y="119774"/>
                      <a:pt x="540199" y="111922"/>
                      <a:pt x="540199" y="102286"/>
                    </a:cubicBezTo>
                    <a:cubicBezTo>
                      <a:pt x="540199" y="92650"/>
                      <a:pt x="548051" y="84798"/>
                      <a:pt x="557687" y="84798"/>
                    </a:cubicBezTo>
                    <a:close/>
                    <a:moveTo>
                      <a:pt x="636061" y="82871"/>
                    </a:moveTo>
                    <a:cubicBezTo>
                      <a:pt x="642771" y="82871"/>
                      <a:pt x="648695" y="86297"/>
                      <a:pt x="652193" y="91437"/>
                    </a:cubicBezTo>
                    <a:cubicBezTo>
                      <a:pt x="654263" y="94506"/>
                      <a:pt x="655476" y="98289"/>
                      <a:pt x="655476" y="102286"/>
                    </a:cubicBezTo>
                    <a:cubicBezTo>
                      <a:pt x="655476" y="106284"/>
                      <a:pt x="654263" y="110067"/>
                      <a:pt x="652193" y="113136"/>
                    </a:cubicBezTo>
                    <a:cubicBezTo>
                      <a:pt x="648695" y="118275"/>
                      <a:pt x="642842" y="121702"/>
                      <a:pt x="636061" y="121702"/>
                    </a:cubicBezTo>
                    <a:cubicBezTo>
                      <a:pt x="634705" y="121702"/>
                      <a:pt x="633420" y="121559"/>
                      <a:pt x="632135" y="121273"/>
                    </a:cubicBezTo>
                    <a:cubicBezTo>
                      <a:pt x="628352" y="120488"/>
                      <a:pt x="624997" y="118632"/>
                      <a:pt x="622356" y="115991"/>
                    </a:cubicBezTo>
                    <a:cubicBezTo>
                      <a:pt x="621500" y="115135"/>
                      <a:pt x="620715" y="114135"/>
                      <a:pt x="620001" y="113136"/>
                    </a:cubicBezTo>
                    <a:cubicBezTo>
                      <a:pt x="618573" y="111066"/>
                      <a:pt x="617574" y="108710"/>
                      <a:pt x="617074" y="106212"/>
                    </a:cubicBezTo>
                    <a:cubicBezTo>
                      <a:pt x="616789" y="104927"/>
                      <a:pt x="616646" y="103642"/>
                      <a:pt x="616646" y="102286"/>
                    </a:cubicBezTo>
                    <a:cubicBezTo>
                      <a:pt x="616646" y="100930"/>
                      <a:pt x="616789" y="99645"/>
                      <a:pt x="617074" y="98360"/>
                    </a:cubicBezTo>
                    <a:cubicBezTo>
                      <a:pt x="617574" y="95862"/>
                      <a:pt x="618573" y="93507"/>
                      <a:pt x="620001" y="91437"/>
                    </a:cubicBezTo>
                    <a:cubicBezTo>
                      <a:pt x="620715" y="90437"/>
                      <a:pt x="621500" y="89438"/>
                      <a:pt x="622356" y="88581"/>
                    </a:cubicBezTo>
                    <a:cubicBezTo>
                      <a:pt x="624926" y="85940"/>
                      <a:pt x="628352" y="84084"/>
                      <a:pt x="632135" y="83299"/>
                    </a:cubicBezTo>
                    <a:cubicBezTo>
                      <a:pt x="633420" y="83014"/>
                      <a:pt x="634705" y="82871"/>
                      <a:pt x="636061" y="82871"/>
                    </a:cubicBezTo>
                    <a:close/>
                    <a:moveTo>
                      <a:pt x="793025" y="78446"/>
                    </a:moveTo>
                    <a:cubicBezTo>
                      <a:pt x="797950" y="78446"/>
                      <a:pt x="802590" y="79945"/>
                      <a:pt x="806373" y="82515"/>
                    </a:cubicBezTo>
                    <a:cubicBezTo>
                      <a:pt x="812725" y="86797"/>
                      <a:pt x="816865" y="94078"/>
                      <a:pt x="816865" y="102287"/>
                    </a:cubicBezTo>
                    <a:cubicBezTo>
                      <a:pt x="816865" y="110495"/>
                      <a:pt x="812654" y="117776"/>
                      <a:pt x="806373" y="122059"/>
                    </a:cubicBezTo>
                    <a:cubicBezTo>
                      <a:pt x="802518" y="124629"/>
                      <a:pt x="797950" y="126128"/>
                      <a:pt x="793025" y="126128"/>
                    </a:cubicBezTo>
                    <a:cubicBezTo>
                      <a:pt x="791383" y="126128"/>
                      <a:pt x="789813" y="125913"/>
                      <a:pt x="788242" y="125628"/>
                    </a:cubicBezTo>
                    <a:cubicBezTo>
                      <a:pt x="777321" y="123415"/>
                      <a:pt x="769184" y="113779"/>
                      <a:pt x="769184" y="102287"/>
                    </a:cubicBezTo>
                    <a:cubicBezTo>
                      <a:pt x="769184" y="90795"/>
                      <a:pt x="777393" y="81158"/>
                      <a:pt x="788242" y="78946"/>
                    </a:cubicBezTo>
                    <a:cubicBezTo>
                      <a:pt x="789741" y="78589"/>
                      <a:pt x="791383" y="78446"/>
                      <a:pt x="793025" y="78446"/>
                    </a:cubicBezTo>
                    <a:close/>
                    <a:moveTo>
                      <a:pt x="871470" y="75876"/>
                    </a:moveTo>
                    <a:cubicBezTo>
                      <a:pt x="886032" y="75876"/>
                      <a:pt x="897881" y="87725"/>
                      <a:pt x="897881" y="102286"/>
                    </a:cubicBezTo>
                    <a:cubicBezTo>
                      <a:pt x="897881" y="116848"/>
                      <a:pt x="886032" y="128697"/>
                      <a:pt x="871470" y="128697"/>
                    </a:cubicBezTo>
                    <a:cubicBezTo>
                      <a:pt x="856909" y="128697"/>
                      <a:pt x="845060" y="116848"/>
                      <a:pt x="845060" y="102286"/>
                    </a:cubicBezTo>
                    <a:cubicBezTo>
                      <a:pt x="845060" y="87725"/>
                      <a:pt x="856909" y="75876"/>
                      <a:pt x="871470" y="75876"/>
                    </a:cubicBezTo>
                    <a:close/>
                    <a:moveTo>
                      <a:pt x="47753" y="54034"/>
                    </a:moveTo>
                    <a:cubicBezTo>
                      <a:pt x="52749" y="54034"/>
                      <a:pt x="56747" y="58031"/>
                      <a:pt x="56747" y="63028"/>
                    </a:cubicBezTo>
                    <a:cubicBezTo>
                      <a:pt x="56747" y="68024"/>
                      <a:pt x="52749" y="72022"/>
                      <a:pt x="47753" y="72022"/>
                    </a:cubicBezTo>
                    <a:cubicBezTo>
                      <a:pt x="42756" y="72022"/>
                      <a:pt x="38759" y="68024"/>
                      <a:pt x="38759" y="63028"/>
                    </a:cubicBezTo>
                    <a:cubicBezTo>
                      <a:pt x="38759" y="58031"/>
                      <a:pt x="42756" y="54034"/>
                      <a:pt x="47753" y="54034"/>
                    </a:cubicBezTo>
                    <a:close/>
                    <a:moveTo>
                      <a:pt x="126198" y="53035"/>
                    </a:moveTo>
                    <a:cubicBezTo>
                      <a:pt x="131694" y="53035"/>
                      <a:pt x="136191" y="57532"/>
                      <a:pt x="136191" y="63028"/>
                    </a:cubicBezTo>
                    <a:cubicBezTo>
                      <a:pt x="136191" y="68524"/>
                      <a:pt x="131694" y="73021"/>
                      <a:pt x="126198" y="73021"/>
                    </a:cubicBezTo>
                    <a:cubicBezTo>
                      <a:pt x="120631" y="73021"/>
                      <a:pt x="116205" y="68524"/>
                      <a:pt x="116205" y="63028"/>
                    </a:cubicBezTo>
                    <a:cubicBezTo>
                      <a:pt x="116205" y="57461"/>
                      <a:pt x="120702" y="53035"/>
                      <a:pt x="126198" y="53035"/>
                    </a:cubicBezTo>
                    <a:close/>
                    <a:moveTo>
                      <a:pt x="283162" y="50822"/>
                    </a:moveTo>
                    <a:cubicBezTo>
                      <a:pt x="289872" y="50822"/>
                      <a:pt x="295368" y="56247"/>
                      <a:pt x="295368" y="63028"/>
                    </a:cubicBezTo>
                    <a:cubicBezTo>
                      <a:pt x="295368" y="69809"/>
                      <a:pt x="289872" y="75305"/>
                      <a:pt x="283162" y="75234"/>
                    </a:cubicBezTo>
                    <a:cubicBezTo>
                      <a:pt x="276452" y="75234"/>
                      <a:pt x="270956" y="69809"/>
                      <a:pt x="270956" y="63028"/>
                    </a:cubicBezTo>
                    <a:cubicBezTo>
                      <a:pt x="270956" y="56318"/>
                      <a:pt x="276381" y="50822"/>
                      <a:pt x="283162" y="50822"/>
                    </a:cubicBezTo>
                    <a:close/>
                    <a:moveTo>
                      <a:pt x="361536" y="49466"/>
                    </a:moveTo>
                    <a:cubicBezTo>
                      <a:pt x="369031" y="49466"/>
                      <a:pt x="375098" y="55533"/>
                      <a:pt x="375098" y="63028"/>
                    </a:cubicBezTo>
                    <a:cubicBezTo>
                      <a:pt x="375098" y="70523"/>
                      <a:pt x="369031" y="76590"/>
                      <a:pt x="361536" y="76590"/>
                    </a:cubicBezTo>
                    <a:cubicBezTo>
                      <a:pt x="354041" y="76590"/>
                      <a:pt x="347974" y="70523"/>
                      <a:pt x="347974" y="63028"/>
                    </a:cubicBezTo>
                    <a:cubicBezTo>
                      <a:pt x="347974" y="55533"/>
                      <a:pt x="354041" y="49466"/>
                      <a:pt x="361536" y="49466"/>
                    </a:cubicBezTo>
                    <a:close/>
                    <a:moveTo>
                      <a:pt x="518428" y="46396"/>
                    </a:moveTo>
                    <a:cubicBezTo>
                      <a:pt x="527636" y="46396"/>
                      <a:pt x="535060" y="53819"/>
                      <a:pt x="535060" y="63027"/>
                    </a:cubicBezTo>
                    <a:cubicBezTo>
                      <a:pt x="535060" y="72235"/>
                      <a:pt x="527636" y="79730"/>
                      <a:pt x="518428" y="79659"/>
                    </a:cubicBezTo>
                    <a:cubicBezTo>
                      <a:pt x="509220" y="79659"/>
                      <a:pt x="501797" y="72235"/>
                      <a:pt x="501797" y="63027"/>
                    </a:cubicBezTo>
                    <a:cubicBezTo>
                      <a:pt x="501797" y="53819"/>
                      <a:pt x="509220" y="46396"/>
                      <a:pt x="518428" y="46396"/>
                    </a:cubicBezTo>
                    <a:close/>
                    <a:moveTo>
                      <a:pt x="596946" y="44612"/>
                    </a:moveTo>
                    <a:cubicBezTo>
                      <a:pt x="607082" y="44612"/>
                      <a:pt x="615362" y="52821"/>
                      <a:pt x="615362" y="63028"/>
                    </a:cubicBezTo>
                    <a:cubicBezTo>
                      <a:pt x="615362" y="73235"/>
                      <a:pt x="607082" y="81515"/>
                      <a:pt x="596946" y="81444"/>
                    </a:cubicBezTo>
                    <a:cubicBezTo>
                      <a:pt x="586810" y="81444"/>
                      <a:pt x="578530" y="73235"/>
                      <a:pt x="578530" y="63028"/>
                    </a:cubicBezTo>
                    <a:cubicBezTo>
                      <a:pt x="578530" y="52892"/>
                      <a:pt x="586739" y="44612"/>
                      <a:pt x="596946" y="44612"/>
                    </a:cubicBezTo>
                    <a:close/>
                    <a:moveTo>
                      <a:pt x="753766" y="40400"/>
                    </a:moveTo>
                    <a:cubicBezTo>
                      <a:pt x="766258" y="40400"/>
                      <a:pt x="776394" y="50536"/>
                      <a:pt x="776394" y="63027"/>
                    </a:cubicBezTo>
                    <a:cubicBezTo>
                      <a:pt x="776394" y="75519"/>
                      <a:pt x="766258" y="85726"/>
                      <a:pt x="753766" y="85655"/>
                    </a:cubicBezTo>
                    <a:cubicBezTo>
                      <a:pt x="741275" y="85655"/>
                      <a:pt x="731139" y="75519"/>
                      <a:pt x="731139" y="63027"/>
                    </a:cubicBezTo>
                    <a:cubicBezTo>
                      <a:pt x="731139" y="50536"/>
                      <a:pt x="741275" y="40400"/>
                      <a:pt x="753766" y="40400"/>
                    </a:cubicBezTo>
                    <a:close/>
                    <a:moveTo>
                      <a:pt x="832283" y="37973"/>
                    </a:moveTo>
                    <a:cubicBezTo>
                      <a:pt x="846131" y="37973"/>
                      <a:pt x="857337" y="49180"/>
                      <a:pt x="857337" y="63027"/>
                    </a:cubicBezTo>
                    <a:cubicBezTo>
                      <a:pt x="857337" y="76875"/>
                      <a:pt x="846059" y="88153"/>
                      <a:pt x="832283" y="88153"/>
                    </a:cubicBezTo>
                    <a:cubicBezTo>
                      <a:pt x="818436" y="88153"/>
                      <a:pt x="807229" y="76875"/>
                      <a:pt x="807229" y="63027"/>
                    </a:cubicBezTo>
                    <a:cubicBezTo>
                      <a:pt x="807229" y="49180"/>
                      <a:pt x="818436" y="37973"/>
                      <a:pt x="832283" y="37973"/>
                    </a:cubicBezTo>
                    <a:close/>
                    <a:moveTo>
                      <a:pt x="8566" y="15275"/>
                    </a:moveTo>
                    <a:cubicBezTo>
                      <a:pt x="11492" y="15275"/>
                      <a:pt x="14062" y="16774"/>
                      <a:pt x="15632" y="19058"/>
                    </a:cubicBezTo>
                    <a:cubicBezTo>
                      <a:pt x="16489" y="20414"/>
                      <a:pt x="17060" y="22056"/>
                      <a:pt x="17060" y="23841"/>
                    </a:cubicBezTo>
                    <a:cubicBezTo>
                      <a:pt x="17060" y="24412"/>
                      <a:pt x="17060" y="24983"/>
                      <a:pt x="16917" y="25554"/>
                    </a:cubicBezTo>
                    <a:cubicBezTo>
                      <a:pt x="16703" y="26696"/>
                      <a:pt x="16275" y="27695"/>
                      <a:pt x="15632" y="28623"/>
                    </a:cubicBezTo>
                    <a:cubicBezTo>
                      <a:pt x="14062" y="30907"/>
                      <a:pt x="11492" y="32406"/>
                      <a:pt x="8566" y="32406"/>
                    </a:cubicBezTo>
                    <a:cubicBezTo>
                      <a:pt x="7923" y="32406"/>
                      <a:pt x="7352" y="32335"/>
                      <a:pt x="6852" y="32192"/>
                    </a:cubicBezTo>
                    <a:cubicBezTo>
                      <a:pt x="5139" y="31835"/>
                      <a:pt x="3640" y="30979"/>
                      <a:pt x="2498" y="29836"/>
                    </a:cubicBezTo>
                    <a:cubicBezTo>
                      <a:pt x="2141" y="29480"/>
                      <a:pt x="1784" y="29051"/>
                      <a:pt x="1428" y="28623"/>
                    </a:cubicBezTo>
                    <a:cubicBezTo>
                      <a:pt x="785" y="27695"/>
                      <a:pt x="357" y="26696"/>
                      <a:pt x="143" y="25554"/>
                    </a:cubicBezTo>
                    <a:cubicBezTo>
                      <a:pt x="71" y="24983"/>
                      <a:pt x="0" y="24412"/>
                      <a:pt x="0" y="23841"/>
                    </a:cubicBezTo>
                    <a:cubicBezTo>
                      <a:pt x="0" y="23270"/>
                      <a:pt x="71" y="22627"/>
                      <a:pt x="143" y="22127"/>
                    </a:cubicBezTo>
                    <a:cubicBezTo>
                      <a:pt x="428" y="20985"/>
                      <a:pt x="857" y="19986"/>
                      <a:pt x="1428" y="19058"/>
                    </a:cubicBezTo>
                    <a:cubicBezTo>
                      <a:pt x="1784" y="18630"/>
                      <a:pt x="2141" y="18202"/>
                      <a:pt x="2498" y="17773"/>
                    </a:cubicBezTo>
                    <a:cubicBezTo>
                      <a:pt x="3640" y="16631"/>
                      <a:pt x="5139" y="15775"/>
                      <a:pt x="6852" y="15418"/>
                    </a:cubicBezTo>
                    <a:cubicBezTo>
                      <a:pt x="7423" y="15346"/>
                      <a:pt x="7994" y="15275"/>
                      <a:pt x="8566" y="15275"/>
                    </a:cubicBezTo>
                    <a:close/>
                    <a:moveTo>
                      <a:pt x="87011" y="14347"/>
                    </a:moveTo>
                    <a:cubicBezTo>
                      <a:pt x="92294" y="14347"/>
                      <a:pt x="96505" y="18630"/>
                      <a:pt x="96505" y="23840"/>
                    </a:cubicBezTo>
                    <a:cubicBezTo>
                      <a:pt x="96505" y="24483"/>
                      <a:pt x="96434" y="25125"/>
                      <a:pt x="96291" y="25768"/>
                    </a:cubicBezTo>
                    <a:cubicBezTo>
                      <a:pt x="95363" y="30051"/>
                      <a:pt x="91580" y="33263"/>
                      <a:pt x="87011" y="33334"/>
                    </a:cubicBezTo>
                    <a:cubicBezTo>
                      <a:pt x="82443" y="33334"/>
                      <a:pt x="78589" y="30051"/>
                      <a:pt x="77732" y="25768"/>
                    </a:cubicBezTo>
                    <a:cubicBezTo>
                      <a:pt x="77589" y="25125"/>
                      <a:pt x="77518" y="24483"/>
                      <a:pt x="77518" y="23840"/>
                    </a:cubicBezTo>
                    <a:cubicBezTo>
                      <a:pt x="77518" y="18558"/>
                      <a:pt x="81801" y="14347"/>
                      <a:pt x="87011" y="14347"/>
                    </a:cubicBezTo>
                    <a:close/>
                    <a:moveTo>
                      <a:pt x="243832" y="12205"/>
                    </a:moveTo>
                    <a:cubicBezTo>
                      <a:pt x="250256" y="12205"/>
                      <a:pt x="255467" y="17416"/>
                      <a:pt x="255467" y="23840"/>
                    </a:cubicBezTo>
                    <a:cubicBezTo>
                      <a:pt x="255467" y="24625"/>
                      <a:pt x="255395" y="25410"/>
                      <a:pt x="255253" y="26195"/>
                    </a:cubicBezTo>
                    <a:cubicBezTo>
                      <a:pt x="254182" y="31477"/>
                      <a:pt x="249471" y="35475"/>
                      <a:pt x="243832" y="35475"/>
                    </a:cubicBezTo>
                    <a:cubicBezTo>
                      <a:pt x="238193" y="35475"/>
                      <a:pt x="233482" y="31477"/>
                      <a:pt x="232411" y="26195"/>
                    </a:cubicBezTo>
                    <a:cubicBezTo>
                      <a:pt x="232268" y="25410"/>
                      <a:pt x="232197" y="24625"/>
                      <a:pt x="232197" y="23840"/>
                    </a:cubicBezTo>
                    <a:cubicBezTo>
                      <a:pt x="232197" y="17416"/>
                      <a:pt x="237408" y="12205"/>
                      <a:pt x="243832" y="12205"/>
                    </a:cubicBezTo>
                    <a:close/>
                    <a:moveTo>
                      <a:pt x="322349" y="10921"/>
                    </a:moveTo>
                    <a:cubicBezTo>
                      <a:pt x="324990" y="10921"/>
                      <a:pt x="327489" y="11778"/>
                      <a:pt x="329559" y="13134"/>
                    </a:cubicBezTo>
                    <a:cubicBezTo>
                      <a:pt x="332913" y="15489"/>
                      <a:pt x="335198" y="19415"/>
                      <a:pt x="335198" y="23841"/>
                    </a:cubicBezTo>
                    <a:cubicBezTo>
                      <a:pt x="335198" y="24697"/>
                      <a:pt x="335055" y="25554"/>
                      <a:pt x="334912" y="26410"/>
                    </a:cubicBezTo>
                    <a:cubicBezTo>
                      <a:pt x="334270" y="29765"/>
                      <a:pt x="332271" y="32620"/>
                      <a:pt x="329559" y="34476"/>
                    </a:cubicBezTo>
                    <a:cubicBezTo>
                      <a:pt x="327489" y="35904"/>
                      <a:pt x="324990" y="36689"/>
                      <a:pt x="322349" y="36689"/>
                    </a:cubicBezTo>
                    <a:cubicBezTo>
                      <a:pt x="321493" y="36689"/>
                      <a:pt x="320636" y="36546"/>
                      <a:pt x="319780" y="36404"/>
                    </a:cubicBezTo>
                    <a:cubicBezTo>
                      <a:pt x="314783" y="35404"/>
                      <a:pt x="310786" y="31407"/>
                      <a:pt x="309787" y="26410"/>
                    </a:cubicBezTo>
                    <a:cubicBezTo>
                      <a:pt x="309572" y="25625"/>
                      <a:pt x="309501" y="24697"/>
                      <a:pt x="309501" y="23841"/>
                    </a:cubicBezTo>
                    <a:cubicBezTo>
                      <a:pt x="309501" y="17631"/>
                      <a:pt x="313927" y="12420"/>
                      <a:pt x="319780" y="11207"/>
                    </a:cubicBezTo>
                    <a:cubicBezTo>
                      <a:pt x="320565" y="10992"/>
                      <a:pt x="321493" y="10921"/>
                      <a:pt x="322349" y="10921"/>
                    </a:cubicBezTo>
                    <a:close/>
                    <a:moveTo>
                      <a:pt x="479098" y="7994"/>
                    </a:moveTo>
                    <a:cubicBezTo>
                      <a:pt x="484594" y="7994"/>
                      <a:pt x="489376" y="10778"/>
                      <a:pt x="492232" y="14989"/>
                    </a:cubicBezTo>
                    <a:cubicBezTo>
                      <a:pt x="493945" y="17559"/>
                      <a:pt x="494944" y="20557"/>
                      <a:pt x="494944" y="23840"/>
                    </a:cubicBezTo>
                    <a:cubicBezTo>
                      <a:pt x="494944" y="24982"/>
                      <a:pt x="494873" y="26053"/>
                      <a:pt x="494659" y="27052"/>
                    </a:cubicBezTo>
                    <a:cubicBezTo>
                      <a:pt x="494230" y="29122"/>
                      <a:pt x="493445" y="30978"/>
                      <a:pt x="492303" y="32691"/>
                    </a:cubicBezTo>
                    <a:cubicBezTo>
                      <a:pt x="489519" y="36903"/>
                      <a:pt x="484665" y="39615"/>
                      <a:pt x="479098" y="39615"/>
                    </a:cubicBezTo>
                    <a:cubicBezTo>
                      <a:pt x="477956" y="39615"/>
                      <a:pt x="476885" y="39472"/>
                      <a:pt x="475886" y="39258"/>
                    </a:cubicBezTo>
                    <a:cubicBezTo>
                      <a:pt x="472816" y="38687"/>
                      <a:pt x="470033" y="37117"/>
                      <a:pt x="467891" y="34975"/>
                    </a:cubicBezTo>
                    <a:cubicBezTo>
                      <a:pt x="467177" y="34262"/>
                      <a:pt x="466535" y="33477"/>
                      <a:pt x="465964" y="32620"/>
                    </a:cubicBezTo>
                    <a:cubicBezTo>
                      <a:pt x="464822" y="30978"/>
                      <a:pt x="464037" y="29051"/>
                      <a:pt x="463608" y="26981"/>
                    </a:cubicBezTo>
                    <a:cubicBezTo>
                      <a:pt x="463466" y="25910"/>
                      <a:pt x="463323" y="24911"/>
                      <a:pt x="463323" y="23769"/>
                    </a:cubicBezTo>
                    <a:cubicBezTo>
                      <a:pt x="463323" y="22627"/>
                      <a:pt x="463394" y="21556"/>
                      <a:pt x="463608" y="20557"/>
                    </a:cubicBezTo>
                    <a:cubicBezTo>
                      <a:pt x="464037" y="18487"/>
                      <a:pt x="464822" y="16631"/>
                      <a:pt x="465964" y="14918"/>
                    </a:cubicBezTo>
                    <a:cubicBezTo>
                      <a:pt x="466535" y="14061"/>
                      <a:pt x="467177" y="13276"/>
                      <a:pt x="467891" y="12562"/>
                    </a:cubicBezTo>
                    <a:cubicBezTo>
                      <a:pt x="470033" y="10421"/>
                      <a:pt x="472816" y="8922"/>
                      <a:pt x="475886" y="8280"/>
                    </a:cubicBezTo>
                    <a:cubicBezTo>
                      <a:pt x="476956" y="8137"/>
                      <a:pt x="478027" y="7994"/>
                      <a:pt x="479098" y="7994"/>
                    </a:cubicBezTo>
                    <a:close/>
                    <a:moveTo>
                      <a:pt x="557687" y="6352"/>
                    </a:moveTo>
                    <a:cubicBezTo>
                      <a:pt x="567323" y="6352"/>
                      <a:pt x="575175" y="14204"/>
                      <a:pt x="575175" y="23840"/>
                    </a:cubicBezTo>
                    <a:cubicBezTo>
                      <a:pt x="575175" y="24982"/>
                      <a:pt x="575032" y="26196"/>
                      <a:pt x="574818" y="27338"/>
                    </a:cubicBezTo>
                    <a:cubicBezTo>
                      <a:pt x="573176" y="35332"/>
                      <a:pt x="566110" y="41328"/>
                      <a:pt x="557687" y="41328"/>
                    </a:cubicBezTo>
                    <a:cubicBezTo>
                      <a:pt x="549264" y="41328"/>
                      <a:pt x="542198" y="35332"/>
                      <a:pt x="540556" y="27338"/>
                    </a:cubicBezTo>
                    <a:cubicBezTo>
                      <a:pt x="540342" y="26196"/>
                      <a:pt x="540199" y="25053"/>
                      <a:pt x="540199" y="23840"/>
                    </a:cubicBezTo>
                    <a:cubicBezTo>
                      <a:pt x="540199" y="14204"/>
                      <a:pt x="548051" y="6352"/>
                      <a:pt x="557687" y="6352"/>
                    </a:cubicBezTo>
                    <a:close/>
                    <a:moveTo>
                      <a:pt x="714579" y="2284"/>
                    </a:moveTo>
                    <a:cubicBezTo>
                      <a:pt x="726428" y="2284"/>
                      <a:pt x="736064" y="11920"/>
                      <a:pt x="736064" y="23769"/>
                    </a:cubicBezTo>
                    <a:cubicBezTo>
                      <a:pt x="736064" y="25268"/>
                      <a:pt x="735922" y="26696"/>
                      <a:pt x="735636" y="28123"/>
                    </a:cubicBezTo>
                    <a:cubicBezTo>
                      <a:pt x="733638" y="37974"/>
                      <a:pt x="724929" y="45326"/>
                      <a:pt x="714579" y="45326"/>
                    </a:cubicBezTo>
                    <a:cubicBezTo>
                      <a:pt x="704229" y="45326"/>
                      <a:pt x="695521" y="37902"/>
                      <a:pt x="693522" y="28123"/>
                    </a:cubicBezTo>
                    <a:cubicBezTo>
                      <a:pt x="693237" y="26696"/>
                      <a:pt x="693094" y="25268"/>
                      <a:pt x="693094" y="23769"/>
                    </a:cubicBezTo>
                    <a:cubicBezTo>
                      <a:pt x="693094" y="11920"/>
                      <a:pt x="702730" y="2284"/>
                      <a:pt x="714579" y="2284"/>
                    </a:cubicBezTo>
                    <a:close/>
                    <a:moveTo>
                      <a:pt x="793025" y="0"/>
                    </a:moveTo>
                    <a:cubicBezTo>
                      <a:pt x="797950" y="0"/>
                      <a:pt x="802518" y="1499"/>
                      <a:pt x="806373" y="4069"/>
                    </a:cubicBezTo>
                    <a:cubicBezTo>
                      <a:pt x="812725" y="8351"/>
                      <a:pt x="816865" y="15632"/>
                      <a:pt x="816865" y="23841"/>
                    </a:cubicBezTo>
                    <a:cubicBezTo>
                      <a:pt x="816865" y="25483"/>
                      <a:pt x="816651" y="27053"/>
                      <a:pt x="816366" y="28623"/>
                    </a:cubicBezTo>
                    <a:cubicBezTo>
                      <a:pt x="815081" y="34833"/>
                      <a:pt x="811369" y="40187"/>
                      <a:pt x="806373" y="43613"/>
                    </a:cubicBezTo>
                    <a:cubicBezTo>
                      <a:pt x="802518" y="46183"/>
                      <a:pt x="797950" y="47682"/>
                      <a:pt x="793025" y="47682"/>
                    </a:cubicBezTo>
                    <a:cubicBezTo>
                      <a:pt x="791383" y="47682"/>
                      <a:pt x="789813" y="47467"/>
                      <a:pt x="788242" y="47182"/>
                    </a:cubicBezTo>
                    <a:cubicBezTo>
                      <a:pt x="778892" y="45255"/>
                      <a:pt x="771611" y="37903"/>
                      <a:pt x="769684" y="28623"/>
                    </a:cubicBezTo>
                    <a:cubicBezTo>
                      <a:pt x="769327" y="27124"/>
                      <a:pt x="769184" y="25483"/>
                      <a:pt x="769184" y="23841"/>
                    </a:cubicBezTo>
                    <a:cubicBezTo>
                      <a:pt x="769184" y="12349"/>
                      <a:pt x="777393" y="2712"/>
                      <a:pt x="788242" y="500"/>
                    </a:cubicBezTo>
                    <a:cubicBezTo>
                      <a:pt x="789741" y="143"/>
                      <a:pt x="791383" y="0"/>
                      <a:pt x="793025" y="0"/>
                    </a:cubicBezTo>
                    <a:close/>
                  </a:path>
                </a:pathLst>
              </a:custGeom>
              <a:gradFill>
                <a:gsLst>
                  <a:gs pos="5000">
                    <a:srgbClr val="C7000B">
                      <a:alpha val="0"/>
                    </a:srgbClr>
                  </a:gs>
                  <a:gs pos="45000">
                    <a:srgbClr val="C7000B"/>
                  </a:gs>
                </a:gsLst>
                <a:lin ang="2700000" scaled="1"/>
              </a:gradFill>
              <a:ln w="70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 defTabSz="1624063">
                  <a:defRPr/>
                </a:pPr>
                <a:endParaRPr lang="zh-CN" altLang="en-US" sz="3732" kern="0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49617" y="1916085"/>
            <a:ext cx="4791571" cy="4257594"/>
            <a:chOff x="447409" y="1915494"/>
            <a:chExt cx="4793443" cy="4259257"/>
          </a:xfrm>
        </p:grpSpPr>
        <p:sp>
          <p:nvSpPr>
            <p:cNvPr id="6" name="右箭头 5"/>
            <p:cNvSpPr/>
            <p:nvPr/>
          </p:nvSpPr>
          <p:spPr>
            <a:xfrm>
              <a:off x="1785499" y="2076491"/>
              <a:ext cx="424873" cy="26542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右箭头 181"/>
            <p:cNvSpPr/>
            <p:nvPr/>
          </p:nvSpPr>
          <p:spPr>
            <a:xfrm>
              <a:off x="4083731" y="2990801"/>
              <a:ext cx="1157121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右箭头 182"/>
            <p:cNvSpPr/>
            <p:nvPr/>
          </p:nvSpPr>
          <p:spPr>
            <a:xfrm>
              <a:off x="2526648" y="2076491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右箭头 183"/>
            <p:cNvSpPr/>
            <p:nvPr/>
          </p:nvSpPr>
          <p:spPr>
            <a:xfrm>
              <a:off x="3310380" y="2990801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右箭头 184"/>
            <p:cNvSpPr/>
            <p:nvPr/>
          </p:nvSpPr>
          <p:spPr>
            <a:xfrm>
              <a:off x="3294852" y="3863154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右箭头 185"/>
            <p:cNvSpPr/>
            <p:nvPr/>
          </p:nvSpPr>
          <p:spPr>
            <a:xfrm>
              <a:off x="4791621" y="5651330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47409" y="1915494"/>
              <a:ext cx="855221" cy="4259257"/>
              <a:chOff x="447409" y="1993318"/>
              <a:chExt cx="855221" cy="4259257"/>
            </a:xfrm>
          </p:grpSpPr>
          <p:pic>
            <p:nvPicPr>
              <p:cNvPr id="176" name="图片 175">
                <a:extLst>
                  <a:ext uri="{FF2B5EF4-FFF2-40B4-BE49-F238E27FC236}">
                    <a16:creationId xmlns:a16="http://schemas.microsoft.com/office/drawing/2014/main" id="{CCF09380-C1CE-4683-9B03-28819E659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753" y="1993318"/>
                <a:ext cx="462532" cy="539256"/>
              </a:xfrm>
              <a:prstGeom prst="rect">
                <a:avLst/>
              </a:prstGeom>
            </p:spPr>
          </p:pic>
          <p:pic>
            <p:nvPicPr>
              <p:cNvPr id="177" name="图片 176">
                <a:extLst>
                  <a:ext uri="{FF2B5EF4-FFF2-40B4-BE49-F238E27FC236}">
                    <a16:creationId xmlns:a16="http://schemas.microsoft.com/office/drawing/2014/main" id="{DA388879-7472-44F5-B2F2-CE8D23523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753" y="2991947"/>
                <a:ext cx="462532" cy="435714"/>
              </a:xfrm>
              <a:prstGeom prst="rect">
                <a:avLst/>
              </a:prstGeom>
            </p:spPr>
          </p:pic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5C5BC9F8-866B-4900-8899-7106CF2C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742" y="3887034"/>
                <a:ext cx="442555" cy="313281"/>
              </a:xfrm>
              <a:prstGeom prst="rect">
                <a:avLst/>
              </a:prstGeom>
            </p:spPr>
          </p:pic>
          <p:pic>
            <p:nvPicPr>
              <p:cNvPr id="180" name="图片 179">
                <a:extLst>
                  <a:ext uri="{FF2B5EF4-FFF2-40B4-BE49-F238E27FC236}">
                    <a16:creationId xmlns:a16="http://schemas.microsoft.com/office/drawing/2014/main" id="{CC943EB4-3C88-4442-BABD-5F4BFFBD5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295" y="4659688"/>
                <a:ext cx="429449" cy="411051"/>
              </a:xfrm>
              <a:prstGeom prst="rect">
                <a:avLst/>
              </a:prstGeom>
            </p:spPr>
          </p:pic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id="{79011C93-1CDB-48D1-A052-D793C75CF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742" y="5530111"/>
                <a:ext cx="442555" cy="50786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447409" y="2541958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原始数据</a:t>
                </a: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447409" y="3488069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训练样本数据</a:t>
                </a: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447409" y="4254850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checkpoint</a:t>
                </a:r>
                <a:endParaRPr kumimoji="1"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447409" y="5150815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模型数据</a:t>
                </a: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447409" y="6083298"/>
                <a:ext cx="85522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推理业务数据</a:t>
                </a:r>
              </a:p>
            </p:txBody>
          </p:sp>
        </p:grpSp>
        <p:sp>
          <p:nvSpPr>
            <p:cNvPr id="90" name="右箭头 89"/>
            <p:cNvSpPr/>
            <p:nvPr/>
          </p:nvSpPr>
          <p:spPr>
            <a:xfrm>
              <a:off x="3294851" y="4772363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右箭头 90"/>
            <p:cNvSpPr/>
            <p:nvPr/>
          </p:nvSpPr>
          <p:spPr>
            <a:xfrm>
              <a:off x="4029391" y="4774257"/>
              <a:ext cx="424873" cy="265422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右箭头 92"/>
            <p:cNvSpPr/>
            <p:nvPr/>
          </p:nvSpPr>
          <p:spPr>
            <a:xfrm>
              <a:off x="2526647" y="2982996"/>
              <a:ext cx="424873" cy="26542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91167578-49D5-426B-97FA-41A0A2C6FC3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7F83853A-FDD9-4777-A5F7-F3C54C1AEEC5}"/>
              </a:ext>
            </a:extLst>
          </p:cNvPr>
          <p:cNvGraphicFramePr>
            <a:graphicFrameLocks noGrp="1"/>
          </p:cNvGraphicFramePr>
          <p:nvPr/>
        </p:nvGraphicFramePr>
        <p:xfrm>
          <a:off x="10338068" y="203295"/>
          <a:ext cx="1849501" cy="239324"/>
        </p:xfrm>
        <a:graphic>
          <a:graphicData uri="http://schemas.openxmlformats.org/drawingml/2006/table">
            <a:tbl>
              <a:tblPr firstRow="1" bandRow="1"/>
              <a:tblGrid>
                <a:gridCol w="58568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644385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619435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68700" marR="687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2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L3</a:t>
            </a:r>
            <a:r>
              <a:rPr lang="zh-CN" altLang="en-US" dirty="0"/>
              <a:t> 智算使能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14200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78">
            <a:extLst>
              <a:ext uri="{FF2B5EF4-FFF2-40B4-BE49-F238E27FC236}">
                <a16:creationId xmlns:a16="http://schemas.microsoft.com/office/drawing/2014/main" id="{4062B306-8D69-4FC3-914B-40315224E2FA}"/>
              </a:ext>
            </a:extLst>
          </p:cNvPr>
          <p:cNvSpPr/>
          <p:nvPr/>
        </p:nvSpPr>
        <p:spPr>
          <a:xfrm>
            <a:off x="2972892" y="1308143"/>
            <a:ext cx="8803570" cy="4901039"/>
          </a:xfrm>
          <a:prstGeom prst="roundRect">
            <a:avLst>
              <a:gd name="adj" fmla="val 2493"/>
            </a:avLst>
          </a:prstGeom>
          <a:noFill/>
          <a:ln w="12700" cap="flat" cmpd="sng" algn="ctr">
            <a:solidFill>
              <a:schemeClr val="tx2">
                <a:lumMod val="95000"/>
              </a:schemeClr>
            </a:solidFill>
            <a:prstDash val="solid"/>
            <a:miter lim="800000"/>
          </a:ln>
          <a:effectLst>
            <a:outerShdw blurRad="76200" dir="54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112">
              <a:defRPr/>
            </a:pPr>
            <a:endParaRPr lang="zh-CN" altLang="en-US" sz="1799" kern="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DB74652-8112-451C-AF89-C2930C3BB563}"/>
              </a:ext>
            </a:extLst>
          </p:cNvPr>
          <p:cNvSpPr/>
          <p:nvPr/>
        </p:nvSpPr>
        <p:spPr>
          <a:xfrm rot="5400000">
            <a:off x="2177336" y="3086369"/>
            <a:ext cx="1352525" cy="253901"/>
          </a:xfrm>
          <a:prstGeom prst="triangle">
            <a:avLst>
              <a:gd name="adj" fmla="val 47812"/>
            </a:avLst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endParaRPr lang="zh-CN" altLang="en-US" sz="1200">
              <a:solidFill>
                <a:srgbClr val="666666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C37A29-7EA2-4789-A3E9-B9DCC8127480}"/>
              </a:ext>
            </a:extLst>
          </p:cNvPr>
          <p:cNvSpPr/>
          <p:nvPr/>
        </p:nvSpPr>
        <p:spPr>
          <a:xfrm>
            <a:off x="3234195" y="5681957"/>
            <a:ext cx="2397289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9D71EF-9482-4147-BD0C-8C7EE23B023F}"/>
              </a:ext>
            </a:extLst>
          </p:cNvPr>
          <p:cNvSpPr/>
          <p:nvPr/>
        </p:nvSpPr>
        <p:spPr>
          <a:xfrm>
            <a:off x="6092056" y="5681957"/>
            <a:ext cx="2391728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7AD482-C3E2-4C02-AA88-15A7FA8E2E3C}"/>
              </a:ext>
            </a:extLst>
          </p:cNvPr>
          <p:cNvSpPr/>
          <p:nvPr/>
        </p:nvSpPr>
        <p:spPr>
          <a:xfrm>
            <a:off x="9064958" y="5681957"/>
            <a:ext cx="2391723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E131EE-3A12-4CEF-BBB9-9C30F348161C}"/>
              </a:ext>
            </a:extLst>
          </p:cNvPr>
          <p:cNvSpPr/>
          <p:nvPr/>
        </p:nvSpPr>
        <p:spPr>
          <a:xfrm>
            <a:off x="3432798" y="2857702"/>
            <a:ext cx="2350403" cy="101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自适应动态索引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整图编译计算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近似自然梯度优化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选择性重计算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全局内存复用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65F6E2-3B96-4814-899A-1C7173D5E122}"/>
              </a:ext>
            </a:extLst>
          </p:cNvPr>
          <p:cNvSpPr/>
          <p:nvPr/>
        </p:nvSpPr>
        <p:spPr>
          <a:xfrm>
            <a:off x="9218710" y="2857703"/>
            <a:ext cx="2214958" cy="8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跨产品故障定界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故障统一管理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238B9E-A450-4EE4-8BED-31C67B273C32}"/>
              </a:ext>
            </a:extLst>
          </p:cNvPr>
          <p:cNvSpPr/>
          <p:nvPr/>
        </p:nvSpPr>
        <p:spPr>
          <a:xfrm>
            <a:off x="5999118" y="2857702"/>
            <a:ext cx="1540357" cy="101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多流水并行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子图并行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E9A5B1-E757-4055-A364-66CC5E6A3CDC}"/>
              </a:ext>
            </a:extLst>
          </p:cNvPr>
          <p:cNvSpPr/>
          <p:nvPr/>
        </p:nvSpPr>
        <p:spPr>
          <a:xfrm>
            <a:off x="7244726" y="2857703"/>
            <a:ext cx="1524575" cy="8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长序列并行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层内模型并行自动并行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C23031D-D9C6-4BEA-8BA7-1CF7075D3352}"/>
              </a:ext>
            </a:extLst>
          </p:cNvPr>
          <p:cNvSpPr/>
          <p:nvPr/>
        </p:nvSpPr>
        <p:spPr>
          <a:xfrm>
            <a:off x="2992454" y="2011703"/>
            <a:ext cx="2908998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单机计算效率</a:t>
            </a:r>
            <a:endParaRPr lang="en-US" altLang="zh-CN" sz="1599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43665CB-3233-49BA-812A-64CB8A14223F}"/>
              </a:ext>
            </a:extLst>
          </p:cNvPr>
          <p:cNvSpPr/>
          <p:nvPr/>
        </p:nvSpPr>
        <p:spPr>
          <a:xfrm>
            <a:off x="5852221" y="2011703"/>
            <a:ext cx="2885718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万卡集群线性度</a:t>
            </a:r>
            <a:endParaRPr lang="en-US" altLang="zh-CN" sz="1599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E11141F-CB57-4B07-8640-57A496996B5B}"/>
              </a:ext>
            </a:extLst>
          </p:cNvPr>
          <p:cNvSpPr/>
          <p:nvPr/>
        </p:nvSpPr>
        <p:spPr>
          <a:xfrm>
            <a:off x="9015007" y="2027090"/>
            <a:ext cx="24175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故障恢复时间（</a:t>
            </a:r>
            <a:r>
              <a:rPr lang="en-US" altLang="zh-CN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399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26">
            <a:extLst>
              <a:ext uri="{FF2B5EF4-FFF2-40B4-BE49-F238E27FC236}">
                <a16:creationId xmlns:a16="http://schemas.microsoft.com/office/drawing/2014/main" id="{9398D4C8-602B-415E-B6E8-DF9D20DCADD2}"/>
              </a:ext>
            </a:extLst>
          </p:cNvPr>
          <p:cNvSpPr/>
          <p:nvPr/>
        </p:nvSpPr>
        <p:spPr>
          <a:xfrm>
            <a:off x="3163919" y="4829803"/>
            <a:ext cx="2545569" cy="574043"/>
          </a:xfrm>
          <a:prstGeom prst="roundRect">
            <a:avLst>
              <a:gd name="adj" fmla="val 4071"/>
            </a:avLst>
          </a:prstGeom>
          <a:solidFill>
            <a:schemeClr val="tx2">
              <a:lumMod val="95000"/>
            </a:schemeClr>
          </a:solidFill>
          <a:ln w="190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en-US" altLang="zh-CN" sz="13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CANN</a:t>
            </a:r>
          </a:p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Ascend C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编程语言 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+ Runtime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开放接口</a:t>
            </a:r>
            <a:endParaRPr lang="en-US" altLang="zh-CN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41" name="矩形: 圆角 26">
            <a:extLst>
              <a:ext uri="{FF2B5EF4-FFF2-40B4-BE49-F238E27FC236}">
                <a16:creationId xmlns:a16="http://schemas.microsoft.com/office/drawing/2014/main" id="{EC060243-4828-453C-9F11-085CD4FE23E9}"/>
              </a:ext>
            </a:extLst>
          </p:cNvPr>
          <p:cNvSpPr/>
          <p:nvPr/>
        </p:nvSpPr>
        <p:spPr>
          <a:xfrm>
            <a:off x="3163918" y="4060275"/>
            <a:ext cx="2545567" cy="574043"/>
          </a:xfrm>
          <a:prstGeom prst="roundRect">
            <a:avLst>
              <a:gd name="adj" fmla="val 4071"/>
            </a:avLst>
          </a:prstGeom>
          <a:solidFill>
            <a:schemeClr val="tx2">
              <a:lumMod val="95000"/>
            </a:schemeClr>
          </a:solidFill>
          <a:ln w="190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zh-CN" altLang="en-US" sz="13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算子库</a:t>
            </a:r>
            <a:br>
              <a:rPr lang="en-US" altLang="zh-CN" sz="1399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</a:b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DNN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，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Attention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融合算子库、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BLAS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FFT…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81E8D8-1F91-4415-8577-8FA28ACF49E5}"/>
              </a:ext>
            </a:extLst>
          </p:cNvPr>
          <p:cNvGrpSpPr/>
          <p:nvPr/>
        </p:nvGrpSpPr>
        <p:grpSpPr>
          <a:xfrm>
            <a:off x="8952123" y="3752245"/>
            <a:ext cx="2661931" cy="1793411"/>
            <a:chOff x="8817713" y="3828603"/>
            <a:chExt cx="2662971" cy="179411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E697A00-54A5-4F7B-89D2-7BFEA90A3590}"/>
                </a:ext>
              </a:extLst>
            </p:cNvPr>
            <p:cNvSpPr/>
            <p:nvPr/>
          </p:nvSpPr>
          <p:spPr bwMode="auto">
            <a:xfrm>
              <a:off x="8817714" y="3828603"/>
              <a:ext cx="2649321" cy="1082109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lIns="0" rIns="0" rtlCol="0" anchor="t"/>
            <a:lstStyle/>
            <a:p>
              <a:pPr algn="ctr" defTabSz="914034">
                <a:defRPr/>
              </a:pPr>
              <a:endParaRPr lang="zh-CN" altLang="en-US" sz="105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21E9150-F435-48AE-9809-1F64BF7FD4CC}"/>
                </a:ext>
              </a:extLst>
            </p:cNvPr>
            <p:cNvSpPr/>
            <p:nvPr/>
          </p:nvSpPr>
          <p:spPr>
            <a:xfrm>
              <a:off x="8892632" y="3904452"/>
              <a:ext cx="2494998" cy="389307"/>
            </a:xfrm>
            <a:prstGeom prst="rect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云运维平台</a:t>
              </a:r>
              <a:endParaRPr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2F2B767-2C13-484F-B4B9-625F98AF5C41}"/>
                </a:ext>
              </a:extLst>
            </p:cNvPr>
            <p:cNvSpPr/>
            <p:nvPr/>
          </p:nvSpPr>
          <p:spPr bwMode="auto">
            <a:xfrm>
              <a:off x="8892632" y="4460662"/>
              <a:ext cx="2499486" cy="392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105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205E55-CD0F-4FF1-B5E7-043EEF0E5632}"/>
                </a:ext>
              </a:extLst>
            </p:cNvPr>
            <p:cNvSpPr/>
            <p:nvPr/>
          </p:nvSpPr>
          <p:spPr>
            <a:xfrm>
              <a:off x="9026632" y="4684943"/>
              <a:ext cx="1166071" cy="113553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1944" tIns="35972" rIns="71944" bIns="3597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跨层跨域故障定界</a:t>
              </a:r>
              <a:endParaRPr lang="zh-CN" altLang="en-US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0AC26AD-D326-4BAD-8E5B-FC434BACA661}"/>
                </a:ext>
              </a:extLst>
            </p:cNvPr>
            <p:cNvSpPr/>
            <p:nvPr/>
          </p:nvSpPr>
          <p:spPr>
            <a:xfrm>
              <a:off x="10326038" y="4656480"/>
              <a:ext cx="1019248" cy="157879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集群环境检查</a:t>
              </a:r>
              <a:endParaRPr lang="zh-CN" altLang="en-US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6D6A26C-71EB-4132-B78A-39A16C7888FA}"/>
                </a:ext>
              </a:extLst>
            </p:cNvPr>
            <p:cNvSpPr/>
            <p:nvPr/>
          </p:nvSpPr>
          <p:spPr>
            <a:xfrm>
              <a:off x="9068308" y="4110664"/>
              <a:ext cx="2143467" cy="130916"/>
            </a:xfrm>
            <a:prstGeom prst="rect">
              <a:avLst/>
            </a:prstGeom>
            <a:noFill/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告警监控、日志管理、故障诊断</a:t>
              </a:r>
              <a:r>
                <a:rPr lang="en-US" altLang="zh-CN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上下箭头 5">
              <a:extLst>
                <a:ext uri="{FF2B5EF4-FFF2-40B4-BE49-F238E27FC236}">
                  <a16:creationId xmlns:a16="http://schemas.microsoft.com/office/drawing/2014/main" id="{C91746C5-0155-48BE-9A9C-9264912B0F7F}"/>
                </a:ext>
              </a:extLst>
            </p:cNvPr>
            <p:cNvSpPr/>
            <p:nvPr/>
          </p:nvSpPr>
          <p:spPr>
            <a:xfrm>
              <a:off x="10089854" y="4306669"/>
              <a:ext cx="81886" cy="141126"/>
            </a:xfrm>
            <a:prstGeom prst="upDownArrow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10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D2F175B-B114-4F49-AB9D-EBF8BE51AFEC}"/>
                </a:ext>
              </a:extLst>
            </p:cNvPr>
            <p:cNvSpPr/>
            <p:nvPr/>
          </p:nvSpPr>
          <p:spPr bwMode="auto">
            <a:xfrm>
              <a:off x="8817713" y="5044170"/>
              <a:ext cx="2649322" cy="271567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35972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034">
                <a:lnSpc>
                  <a:spcPct val="150000"/>
                </a:lnSpc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集中运维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C21AD27-DA6E-46D9-A91C-E9E2E4922182}"/>
                </a:ext>
              </a:extLst>
            </p:cNvPr>
            <p:cNvSpPr/>
            <p:nvPr/>
          </p:nvSpPr>
          <p:spPr>
            <a:xfrm>
              <a:off x="10538421" y="5103444"/>
              <a:ext cx="379078" cy="1497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0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</a:t>
              </a:r>
            </a:p>
          </p:txBody>
        </p:sp>
        <p:cxnSp>
          <p:nvCxnSpPr>
            <p:cNvPr id="55" name="曲线连接符 77">
              <a:extLst>
                <a:ext uri="{FF2B5EF4-FFF2-40B4-BE49-F238E27FC236}">
                  <a16:creationId xmlns:a16="http://schemas.microsoft.com/office/drawing/2014/main" id="{434FD484-C533-472E-8876-378CB940946A}"/>
                </a:ext>
              </a:extLst>
            </p:cNvPr>
            <p:cNvCxnSpPr>
              <a:cxnSpLocks/>
              <a:stCxn id="62" idx="0"/>
              <a:endCxn id="54" idx="2"/>
            </p:cNvCxnSpPr>
            <p:nvPr/>
          </p:nvCxnSpPr>
          <p:spPr>
            <a:xfrm rot="16200000" flipV="1">
              <a:off x="10619344" y="5361823"/>
              <a:ext cx="219746" cy="2515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曲线连接符 78">
              <a:extLst>
                <a:ext uri="{FF2B5EF4-FFF2-40B4-BE49-F238E27FC236}">
                  <a16:creationId xmlns:a16="http://schemas.microsoft.com/office/drawing/2014/main" id="{89F77B9A-5C2E-4EBD-A943-7B85928845FC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rot="16200000" flipV="1">
              <a:off x="10338802" y="4714285"/>
              <a:ext cx="192733" cy="585585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曲线连接符 79">
              <a:extLst>
                <a:ext uri="{FF2B5EF4-FFF2-40B4-BE49-F238E27FC236}">
                  <a16:creationId xmlns:a16="http://schemas.microsoft.com/office/drawing/2014/main" id="{1CDD0E07-F78F-4015-B99F-234F08495969}"/>
                </a:ext>
              </a:extLst>
            </p:cNvPr>
            <p:cNvCxnSpPr>
              <a:cxnSpLocks/>
              <a:stCxn id="64" idx="0"/>
              <a:endCxn id="45" idx="2"/>
            </p:cNvCxnSpPr>
            <p:nvPr/>
          </p:nvCxnSpPr>
          <p:spPr>
            <a:xfrm rot="5400000" flipH="1" flipV="1">
              <a:off x="9970369" y="4935244"/>
              <a:ext cx="196538" cy="147472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曲线连接符 80">
              <a:extLst>
                <a:ext uri="{FF2B5EF4-FFF2-40B4-BE49-F238E27FC236}">
                  <a16:creationId xmlns:a16="http://schemas.microsoft.com/office/drawing/2014/main" id="{9951656B-EFF4-4B1B-A0F0-18C3034C89E2}"/>
                </a:ext>
              </a:extLst>
            </p:cNvPr>
            <p:cNvCxnSpPr>
              <a:cxnSpLocks/>
              <a:stCxn id="60" idx="0"/>
              <a:endCxn id="45" idx="2"/>
            </p:cNvCxnSpPr>
            <p:nvPr/>
          </p:nvCxnSpPr>
          <p:spPr>
            <a:xfrm rot="5400000" flipH="1" flipV="1">
              <a:off x="9420990" y="4751569"/>
              <a:ext cx="562241" cy="880529"/>
            </a:xfrm>
            <a:prstGeom prst="curvedConnector3">
              <a:avLst>
                <a:gd name="adj1" fmla="val 82132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928E16C-19EF-4455-AD2D-F3D9E68644E1}"/>
                </a:ext>
              </a:extLst>
            </p:cNvPr>
            <p:cNvSpPr/>
            <p:nvPr/>
          </p:nvSpPr>
          <p:spPr>
            <a:xfrm>
              <a:off x="8959714" y="5472953"/>
              <a:ext cx="604263" cy="95145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DE4AA06-959C-4CF3-9F82-02B690E42E72}"/>
                </a:ext>
              </a:extLst>
            </p:cNvPr>
            <p:cNvSpPr/>
            <p:nvPr/>
          </p:nvSpPr>
          <p:spPr>
            <a:xfrm>
              <a:off x="9691783" y="5474959"/>
              <a:ext cx="604263" cy="9514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56BD55F-A2C0-4437-8E20-AEA92FECE1B7}"/>
                </a:ext>
              </a:extLst>
            </p:cNvPr>
            <p:cNvSpPr/>
            <p:nvPr/>
          </p:nvSpPr>
          <p:spPr>
            <a:xfrm>
              <a:off x="10428343" y="5472954"/>
              <a:ext cx="604263" cy="9514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98A458D-DE20-40DB-85F9-3E9E8AF5C678}"/>
                </a:ext>
              </a:extLst>
            </p:cNvPr>
            <p:cNvSpPr/>
            <p:nvPr/>
          </p:nvSpPr>
          <p:spPr bwMode="auto">
            <a:xfrm>
              <a:off x="8817715" y="5424427"/>
              <a:ext cx="2649320" cy="198288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35972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034">
                <a:lnSpc>
                  <a:spcPct val="150000"/>
                </a:lnSpc>
                <a:defRPr/>
              </a:pPr>
              <a:endParaRPr lang="zh-CN" altLang="en-US" sz="1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A6F418B-E463-4FCD-A084-2801AB150510}"/>
                </a:ext>
              </a:extLst>
            </p:cNvPr>
            <p:cNvSpPr/>
            <p:nvPr/>
          </p:nvSpPr>
          <p:spPr>
            <a:xfrm>
              <a:off x="9780113" y="5107249"/>
              <a:ext cx="429578" cy="1497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</a:t>
              </a:r>
            </a:p>
          </p:txBody>
        </p:sp>
        <p:cxnSp>
          <p:nvCxnSpPr>
            <p:cNvPr id="65" name="曲线连接符 90">
              <a:extLst>
                <a:ext uri="{FF2B5EF4-FFF2-40B4-BE49-F238E27FC236}">
                  <a16:creationId xmlns:a16="http://schemas.microsoft.com/office/drawing/2014/main" id="{A32E6BC5-D0B4-4938-B6DA-DE8CD6C2CCB0}"/>
                </a:ext>
              </a:extLst>
            </p:cNvPr>
            <p:cNvCxnSpPr>
              <a:cxnSpLocks/>
              <a:stCxn id="61" idx="0"/>
              <a:endCxn id="64" idx="2"/>
            </p:cNvCxnSpPr>
            <p:nvPr/>
          </p:nvCxnSpPr>
          <p:spPr>
            <a:xfrm rot="5400000" flipH="1" flipV="1">
              <a:off x="9885435" y="5365492"/>
              <a:ext cx="217947" cy="988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3A69234-5591-46D8-98FA-51EBC44A3E20}"/>
                </a:ext>
              </a:extLst>
            </p:cNvPr>
            <p:cNvSpPr txBox="1"/>
            <p:nvPr/>
          </p:nvSpPr>
          <p:spPr>
            <a:xfrm>
              <a:off x="11096700" y="5451131"/>
              <a:ext cx="37033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D85F3F7-E49D-402D-BECB-828A37436533}"/>
                </a:ext>
              </a:extLst>
            </p:cNvPr>
            <p:cNvSpPr txBox="1"/>
            <p:nvPr/>
          </p:nvSpPr>
          <p:spPr>
            <a:xfrm>
              <a:off x="10697252" y="4488478"/>
              <a:ext cx="78343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跨域运维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C13AB8C-FEF2-4A27-B957-C16B1C210164}"/>
              </a:ext>
            </a:extLst>
          </p:cNvPr>
          <p:cNvGrpSpPr/>
          <p:nvPr/>
        </p:nvGrpSpPr>
        <p:grpSpPr>
          <a:xfrm>
            <a:off x="6737153" y="3994741"/>
            <a:ext cx="1407085" cy="542383"/>
            <a:chOff x="6098381" y="2735777"/>
            <a:chExt cx="736333" cy="697344"/>
          </a:xfrm>
          <a:solidFill>
            <a:srgbClr val="FFFFFF">
              <a:lumMod val="95000"/>
            </a:srgbClr>
          </a:solidFill>
        </p:grpSpPr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DC164AB2-B605-4E66-B514-E434DA6BA371}"/>
                </a:ext>
              </a:extLst>
            </p:cNvPr>
            <p:cNvSpPr/>
            <p:nvPr/>
          </p:nvSpPr>
          <p:spPr>
            <a:xfrm>
              <a:off x="6250781" y="27357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1" name="立方体 80">
              <a:extLst>
                <a:ext uri="{FF2B5EF4-FFF2-40B4-BE49-F238E27FC236}">
                  <a16:creationId xmlns:a16="http://schemas.microsoft.com/office/drawing/2014/main" id="{244F40B2-59DA-4B4B-BA06-012493743857}"/>
                </a:ext>
              </a:extLst>
            </p:cNvPr>
            <p:cNvSpPr/>
            <p:nvPr/>
          </p:nvSpPr>
          <p:spPr>
            <a:xfrm>
              <a:off x="6555581" y="27357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2" name="立方体 81">
              <a:extLst>
                <a:ext uri="{FF2B5EF4-FFF2-40B4-BE49-F238E27FC236}">
                  <a16:creationId xmlns:a16="http://schemas.microsoft.com/office/drawing/2014/main" id="{87C01C15-9A14-49C1-80B9-1814C68D126E}"/>
                </a:ext>
              </a:extLst>
            </p:cNvPr>
            <p:cNvSpPr/>
            <p:nvPr/>
          </p:nvSpPr>
          <p:spPr>
            <a:xfrm>
              <a:off x="6250781" y="30082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3" name="立方体 82">
              <a:extLst>
                <a:ext uri="{FF2B5EF4-FFF2-40B4-BE49-F238E27FC236}">
                  <a16:creationId xmlns:a16="http://schemas.microsoft.com/office/drawing/2014/main" id="{2B958720-3DD2-4ECE-9545-8B9827C20862}"/>
                </a:ext>
              </a:extLst>
            </p:cNvPr>
            <p:cNvSpPr/>
            <p:nvPr/>
          </p:nvSpPr>
          <p:spPr>
            <a:xfrm>
              <a:off x="6555581" y="30082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4" name="立方体 83">
              <a:extLst>
                <a:ext uri="{FF2B5EF4-FFF2-40B4-BE49-F238E27FC236}">
                  <a16:creationId xmlns:a16="http://schemas.microsoft.com/office/drawing/2014/main" id="{08166F03-3CD8-4027-802C-19B5D504EB1A}"/>
                </a:ext>
              </a:extLst>
            </p:cNvPr>
            <p:cNvSpPr/>
            <p:nvPr/>
          </p:nvSpPr>
          <p:spPr>
            <a:xfrm>
              <a:off x="6098381" y="28881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立方体 84">
              <a:extLst>
                <a:ext uri="{FF2B5EF4-FFF2-40B4-BE49-F238E27FC236}">
                  <a16:creationId xmlns:a16="http://schemas.microsoft.com/office/drawing/2014/main" id="{02B32B18-CD03-4A65-8EB1-EBAF83A72ACC}"/>
                </a:ext>
              </a:extLst>
            </p:cNvPr>
            <p:cNvSpPr/>
            <p:nvPr/>
          </p:nvSpPr>
          <p:spPr>
            <a:xfrm>
              <a:off x="6403181" y="28881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6" name="立方体 85">
              <a:extLst>
                <a:ext uri="{FF2B5EF4-FFF2-40B4-BE49-F238E27FC236}">
                  <a16:creationId xmlns:a16="http://schemas.microsoft.com/office/drawing/2014/main" id="{DC8FA303-2585-47B5-804B-D0BB8E6F25A3}"/>
                </a:ext>
              </a:extLst>
            </p:cNvPr>
            <p:cNvSpPr/>
            <p:nvPr/>
          </p:nvSpPr>
          <p:spPr>
            <a:xfrm>
              <a:off x="6098381" y="31606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7" name="立方体 86">
              <a:extLst>
                <a:ext uri="{FF2B5EF4-FFF2-40B4-BE49-F238E27FC236}">
                  <a16:creationId xmlns:a16="http://schemas.microsoft.com/office/drawing/2014/main" id="{D305AB5C-4753-4FAD-A7BB-F2C667397E04}"/>
                </a:ext>
              </a:extLst>
            </p:cNvPr>
            <p:cNvSpPr/>
            <p:nvPr/>
          </p:nvSpPr>
          <p:spPr>
            <a:xfrm>
              <a:off x="6403181" y="31606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7C4279EF-F34D-4775-9DA8-860DF50DB8BB}"/>
              </a:ext>
            </a:extLst>
          </p:cNvPr>
          <p:cNvSpPr/>
          <p:nvPr/>
        </p:nvSpPr>
        <p:spPr>
          <a:xfrm rot="13545078">
            <a:off x="8035442" y="4311430"/>
            <a:ext cx="74886" cy="397436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754F209-2306-4794-9030-12D0D1A6DED0}"/>
              </a:ext>
            </a:extLst>
          </p:cNvPr>
          <p:cNvSpPr txBox="1"/>
          <p:nvPr/>
        </p:nvSpPr>
        <p:spPr>
          <a:xfrm>
            <a:off x="6630885" y="4743341"/>
            <a:ext cx="1315528" cy="369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多流水线交织并行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算子并行</a:t>
            </a:r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A93ABB0A-543F-485D-BA61-AF6E5DF4D055}"/>
              </a:ext>
            </a:extLst>
          </p:cNvPr>
          <p:cNvSpPr/>
          <p:nvPr/>
        </p:nvSpPr>
        <p:spPr>
          <a:xfrm>
            <a:off x="6560011" y="4086479"/>
            <a:ext cx="94547" cy="477441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8" name="左大括号 77">
            <a:extLst>
              <a:ext uri="{FF2B5EF4-FFF2-40B4-BE49-F238E27FC236}">
                <a16:creationId xmlns:a16="http://schemas.microsoft.com/office/drawing/2014/main" id="{34C4ADBC-046B-4282-B1CD-09E460B6EFF0}"/>
              </a:ext>
            </a:extLst>
          </p:cNvPr>
          <p:cNvSpPr/>
          <p:nvPr/>
        </p:nvSpPr>
        <p:spPr>
          <a:xfrm rot="16200000">
            <a:off x="7229119" y="4084761"/>
            <a:ext cx="71935" cy="1051824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62FA41C-DAE9-4736-AB90-0C797ED9023C}"/>
              </a:ext>
            </a:extLst>
          </p:cNvPr>
          <p:cNvSpPr txBox="1"/>
          <p:nvPr/>
        </p:nvSpPr>
        <p:spPr>
          <a:xfrm>
            <a:off x="6318933" y="4066470"/>
            <a:ext cx="236298" cy="738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2086308-4D63-4DF0-9D85-4DE172804744}"/>
              </a:ext>
            </a:extLst>
          </p:cNvPr>
          <p:cNvSpPr txBox="1"/>
          <p:nvPr/>
        </p:nvSpPr>
        <p:spPr>
          <a:xfrm rot="18831767">
            <a:off x="7690969" y="4468489"/>
            <a:ext cx="1125348" cy="18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3394B1C-42AD-45E4-A52E-26E5374204E8}"/>
              </a:ext>
            </a:extLst>
          </p:cNvPr>
          <p:cNvSpPr txBox="1"/>
          <p:nvPr/>
        </p:nvSpPr>
        <p:spPr>
          <a:xfrm>
            <a:off x="6110724" y="3980551"/>
            <a:ext cx="236298" cy="922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优化器并行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417036B-B621-4F6E-B84B-2B03184A480B}"/>
              </a:ext>
            </a:extLst>
          </p:cNvPr>
          <p:cNvSpPr txBox="1"/>
          <p:nvPr/>
        </p:nvSpPr>
        <p:spPr>
          <a:xfrm rot="18831767">
            <a:off x="7861353" y="4601696"/>
            <a:ext cx="1125347" cy="18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/>
                <a:ea typeface="微软雅黑"/>
              </a:rPr>
              <a:t>多副本并行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E5B8E43-C4CC-4F63-8CF7-E3F2DF0DB2B8}"/>
              </a:ext>
            </a:extLst>
          </p:cNvPr>
          <p:cNvSpPr/>
          <p:nvPr/>
        </p:nvSpPr>
        <p:spPr>
          <a:xfrm>
            <a:off x="5858964" y="5137783"/>
            <a:ext cx="2876587" cy="30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zh-CN" altLang="en-US" sz="13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昇思：多维度混合分布式并行算法</a:t>
            </a:r>
            <a:endParaRPr lang="zh-CN" altLang="en-US" sz="1399" b="1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1D7A3B1-C770-4164-B926-86AF722EAA16}"/>
              </a:ext>
            </a:extLst>
          </p:cNvPr>
          <p:cNvSpPr txBox="1"/>
          <p:nvPr/>
        </p:nvSpPr>
        <p:spPr>
          <a:xfrm>
            <a:off x="3634789" y="788531"/>
            <a:ext cx="7343688" cy="49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训练效率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7EA887A-5C72-4461-A3DC-D7CB020AAEC0}"/>
              </a:ext>
            </a:extLst>
          </p:cNvPr>
          <p:cNvSpPr/>
          <p:nvPr/>
        </p:nvSpPr>
        <p:spPr>
          <a:xfrm>
            <a:off x="455418" y="222022"/>
            <a:ext cx="11692388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L3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基于智算使能软件平台，通过软硬协同优化，实现集群高效、高可用</a:t>
            </a:r>
            <a:endParaRPr lang="zh-CN" altLang="en-US" sz="27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5DC4CE1-41F5-4517-9F34-200128BD760E}"/>
              </a:ext>
            </a:extLst>
          </p:cNvPr>
          <p:cNvGrpSpPr/>
          <p:nvPr/>
        </p:nvGrpSpPr>
        <p:grpSpPr>
          <a:xfrm>
            <a:off x="398910" y="1142406"/>
            <a:ext cx="2272837" cy="4937924"/>
            <a:chOff x="314377" y="1217745"/>
            <a:chExt cx="2273725" cy="4939853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5E8317A-3886-4129-94DE-805F442350A5}"/>
                </a:ext>
              </a:extLst>
            </p:cNvPr>
            <p:cNvSpPr txBox="1"/>
            <p:nvPr/>
          </p:nvSpPr>
          <p:spPr>
            <a:xfrm>
              <a:off x="442332" y="1217745"/>
              <a:ext cx="2017815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zh-CN" altLang="en-US" sz="1599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领先集群设计思考</a:t>
              </a:r>
              <a:endPara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圆角矩形 78">
              <a:extLst>
                <a:ext uri="{FF2B5EF4-FFF2-40B4-BE49-F238E27FC236}">
                  <a16:creationId xmlns:a16="http://schemas.microsoft.com/office/drawing/2014/main" id="{20EA001B-CB43-4A58-B06F-30A49EF384C2}"/>
                </a:ext>
              </a:extLst>
            </p:cNvPr>
            <p:cNvSpPr/>
            <p:nvPr/>
          </p:nvSpPr>
          <p:spPr>
            <a:xfrm>
              <a:off x="314377" y="1725409"/>
              <a:ext cx="2273725" cy="4432189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2" name="矩形">
              <a:extLst>
                <a:ext uri="{FF2B5EF4-FFF2-40B4-BE49-F238E27FC236}">
                  <a16:creationId xmlns:a16="http://schemas.microsoft.com/office/drawing/2014/main" id="{709D7168-F3CF-4227-8F89-44736487E54A}"/>
                </a:ext>
              </a:extLst>
            </p:cNvPr>
            <p:cNvSpPr/>
            <p:nvPr/>
          </p:nvSpPr>
          <p:spPr>
            <a:xfrm>
              <a:off x="449748" y="5166060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L0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、</a:t>
              </a: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L1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机房配套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布局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供电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制冷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承重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矩形">
              <a:extLst>
                <a:ext uri="{FF2B5EF4-FFF2-40B4-BE49-F238E27FC236}">
                  <a16:creationId xmlns:a16="http://schemas.microsoft.com/office/drawing/2014/main" id="{0EDFC647-5A44-4FC8-9692-EDB02334B07F}"/>
                </a:ext>
              </a:extLst>
            </p:cNvPr>
            <p:cNvSpPr/>
            <p:nvPr/>
          </p:nvSpPr>
          <p:spPr>
            <a:xfrm>
              <a:off x="449748" y="4070656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L2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算力底座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计算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网络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存储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</a:t>
              </a:r>
            </a:p>
          </p:txBody>
        </p:sp>
        <p:sp>
          <p:nvSpPr>
            <p:cNvPr id="99" name="矩形">
              <a:extLst>
                <a:ext uri="{FF2B5EF4-FFF2-40B4-BE49-F238E27FC236}">
                  <a16:creationId xmlns:a16="http://schemas.microsoft.com/office/drawing/2014/main" id="{FA8342C0-0947-4986-AF82-3F4F2B62478F}"/>
                </a:ext>
              </a:extLst>
            </p:cNvPr>
            <p:cNvSpPr/>
            <p:nvPr/>
          </p:nvSpPr>
          <p:spPr>
            <a:xfrm>
              <a:off x="449748" y="2975252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L3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智算使能</a:t>
              </a:r>
              <a:endParaRPr lang="en-US" altLang="zh-CN" sz="1200" b="1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（基础使能</a:t>
              </a:r>
              <a:r>
                <a:rPr lang="en-US" altLang="zh-CN" sz="11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&amp;</a:t>
              </a:r>
              <a:r>
                <a:rPr lang="zh-CN" altLang="en-US" sz="1100" b="1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智算平台）</a:t>
              </a:r>
              <a:endParaRPr lang="en-US" altLang="zh-CN" sz="1050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调度平台 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| XX</a:t>
              </a:r>
              <a:r>
                <a:rPr lang="zh-CN" altLang="en-US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云</a:t>
              </a:r>
              <a:endParaRPr lang="en-US" altLang="zh-CN" sz="1050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 err="1">
                  <a:solidFill>
                    <a:srgbClr val="C00000"/>
                  </a:solidFill>
                  <a:latin typeface="微软雅黑"/>
                  <a:ea typeface="微软雅黑"/>
                </a:rPr>
                <a:t>MindX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 | CCAE</a:t>
              </a:r>
              <a:r>
                <a:rPr lang="zh-CN" altLang="en-US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智能运维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/>
                  <a:ea typeface="微软雅黑"/>
                </a:rPr>
                <a:t>... </a:t>
              </a:r>
              <a:endParaRPr lang="zh-CN" altLang="en-US" sz="1050" kern="0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0" name="矩形">
              <a:extLst>
                <a:ext uri="{FF2B5EF4-FFF2-40B4-BE49-F238E27FC236}">
                  <a16:creationId xmlns:a16="http://schemas.microsoft.com/office/drawing/2014/main" id="{385BC747-F480-4793-A07C-E8B6B5148542}"/>
                </a:ext>
              </a:extLst>
            </p:cNvPr>
            <p:cNvSpPr/>
            <p:nvPr/>
          </p:nvSpPr>
          <p:spPr>
            <a:xfrm>
              <a:off x="449748" y="1879848"/>
              <a:ext cx="2002983" cy="78382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L4</a:t>
              </a:r>
              <a:r>
                <a:rPr lang="zh-CN" altLang="en-US" sz="1399" b="1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大模型应用</a:t>
              </a:r>
              <a:endParaRPr lang="en-US" altLang="zh-CN" sz="1399" b="1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NLP</a:t>
              </a:r>
              <a:r>
                <a:rPr lang="zh-CN" altLang="en-US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kern="0" dirty="0">
                  <a:solidFill>
                    <a:srgbClr val="666666"/>
                  </a:solidFill>
                  <a:latin typeface="微软雅黑"/>
                  <a:ea typeface="微软雅黑"/>
                </a:rPr>
                <a:t>| CV | … </a:t>
              </a:r>
              <a:endParaRPr lang="zh-CN" altLang="en-US" sz="1100" kern="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39813CC5-2879-43A2-B875-0D3BCBFC7BE9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71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02761D-0CBE-43A6-BFE0-BFDCD5FA42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735" y="1826047"/>
            <a:ext cx="8552869" cy="46427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1B6757-39FF-4C06-B46D-3840FDE8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5307" y="285751"/>
            <a:ext cx="11649075" cy="43656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/>
          </a:bodyPr>
          <a:lstStyle/>
          <a:p>
            <a:pPr defTabSz="1186848">
              <a:spcBef>
                <a:spcPts val="1297"/>
              </a:spcBef>
              <a:buFont typeface="Arial" panose="020B0604020202020204" pitchFamily="34" charset="0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集群运维管理：训前检查、训中排障、全局资源可视，使能训练长稳运行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379B41-F811-4E6E-B8A1-B0644CBC5949}"/>
              </a:ext>
            </a:extLst>
          </p:cNvPr>
          <p:cNvSpPr>
            <a:spLocks/>
          </p:cNvSpPr>
          <p:nvPr/>
        </p:nvSpPr>
        <p:spPr>
          <a:xfrm>
            <a:off x="546796" y="837725"/>
            <a:ext cx="11133764" cy="8729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3303">
              <a:lnSpc>
                <a:spcPct val="150000"/>
              </a:lnSpc>
              <a:defRPr/>
            </a:pPr>
            <a:r>
              <a:rPr lang="zh-CN" altLang="en-US" sz="1797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通过全域日志，</a:t>
            </a:r>
            <a:r>
              <a:rPr lang="zh-CN" altLang="en-US" sz="1797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提供训前健康检查、典型问题快速排障等能力</a:t>
            </a:r>
            <a:r>
              <a:rPr lang="zh-CN" altLang="en-US" sz="1797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，可作为客户云运维系统的补充与客户系统对接，提升训练作业可靠性，助力客户高效运维</a:t>
            </a:r>
            <a:endParaRPr lang="en-US" altLang="zh-CN" sz="1797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0F951-3898-4DC1-B659-DAC8E39C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7" y="1556716"/>
            <a:ext cx="4441265" cy="31755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67D4A-2E74-4154-80F6-B8CCA937714B}"/>
              </a:ext>
            </a:extLst>
          </p:cNvPr>
          <p:cNvSpPr txBox="1"/>
          <p:nvPr/>
        </p:nvSpPr>
        <p:spPr>
          <a:xfrm>
            <a:off x="545306" y="4864513"/>
            <a:ext cx="4441264" cy="139496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训练任务本身，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CCAE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不是必须的；但从千卡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万卡集群运维来看，尤其是千万级器件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链路故障场景，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CCAE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提供的故障管理能力可支撑快速定界定位、断点续训极速恢复，减少业务中断时长，提升智算集群整体可用度和资源利用率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5FE18E4-ACB8-4D13-9E98-BB98B1EE0699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85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B5CFE7-1F10-201E-4F9B-6C57B0D8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文本框 264"/>
          <p:cNvSpPr txBox="1"/>
          <p:nvPr/>
        </p:nvSpPr>
        <p:spPr>
          <a:xfrm>
            <a:off x="7467076" y="1135105"/>
            <a:ext cx="4579380" cy="5222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故障检测：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99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NodeD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、节点健康状态，发现故障实时上报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故障是否可恢复判断：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进行判断是否可热恢复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可恢复故障停训：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对于可恢复的故障，停止训练进程</a:t>
            </a:r>
            <a:endParaRPr lang="en-US" altLang="zh-CN" sz="13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进程停止后，向上层同步异常状态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芯片热恢复：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进行热恢复操作，设备恢复正常后，重新加入资源池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重启训练进程：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，恢复训练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故障设备隔离：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对于不能恢复的设备进行隔离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训练进程退出，停止训练容器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进程停止后，向上层同步异常状态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作业重调度：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基于调度策略，选择可用节点重组集群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重启训练进程：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，训练作业重新拉起，训练恢复正常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8643163" y="708615"/>
            <a:ext cx="2492017" cy="358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668">
              <a:lnSpc>
                <a:spcPts val="2198"/>
              </a:lnSpc>
              <a:defRPr/>
            </a:pPr>
            <a:r>
              <a:rPr lang="zh-CN" altLang="en-US" sz="17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故障场景断点续训方案</a:t>
            </a:r>
            <a:endParaRPr lang="en-US" altLang="zh-CN" sz="179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19342" y="222631"/>
            <a:ext cx="11831915" cy="58591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668"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断点续训重调度方案</a:t>
            </a:r>
            <a:endParaRPr kumimoji="1" lang="zh-CN" altLang="en-US" sz="279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56D97-4FE1-42D3-ACE3-EB36B632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2" y="1243013"/>
            <a:ext cx="7202775" cy="37146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43" y="821774"/>
            <a:ext cx="1999144" cy="626663"/>
          </a:xfrm>
          <a:prstGeom prst="rect">
            <a:avLst/>
          </a:prstGeom>
        </p:spPr>
      </p:pic>
      <p:sp>
        <p:nvSpPr>
          <p:cNvPr id="14" name="文本框 35">
            <a:extLst>
              <a:ext uri="{FF2B5EF4-FFF2-40B4-BE49-F238E27FC236}">
                <a16:creationId xmlns:a16="http://schemas.microsoft.com/office/drawing/2014/main" id="{AD7210D7-6D30-442E-9977-EFD366E989E2}"/>
              </a:ext>
            </a:extLst>
          </p:cNvPr>
          <p:cNvSpPr txBox="1"/>
          <p:nvPr/>
        </p:nvSpPr>
        <p:spPr>
          <a:xfrm>
            <a:off x="2186152" y="4838564"/>
            <a:ext cx="3483428" cy="284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034">
              <a:lnSpc>
                <a:spcPct val="150000"/>
              </a:lnSpc>
              <a:defRPr/>
            </a:pPr>
            <a:r>
              <a:rPr kumimoji="1" lang="zh-CN" altLang="en-US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kumimoji="1" lang="en-US" altLang="zh-CN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kumimoji="1" lang="zh-CN" altLang="en-US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故障模式分级容错与调度</a:t>
            </a:r>
            <a:endParaRPr kumimoji="1" lang="en-US" altLang="zh-CN" sz="1398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CC8C8A-9B21-43D7-8DC6-A958E91C0509}"/>
              </a:ext>
            </a:extLst>
          </p:cNvPr>
          <p:cNvGraphicFramePr>
            <a:graphicFrameLocks noGrp="1"/>
          </p:cNvGraphicFramePr>
          <p:nvPr/>
        </p:nvGraphicFramePr>
        <p:xfrm>
          <a:off x="983705" y="5128743"/>
          <a:ext cx="5665057" cy="122921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42502">
                  <a:extLst>
                    <a:ext uri="{9D8B030D-6E8A-4147-A177-3AD203B41FA5}">
                      <a16:colId xmlns:a16="http://schemas.microsoft.com/office/drawing/2014/main" val="1119855654"/>
                    </a:ext>
                  </a:extLst>
                </a:gridCol>
                <a:gridCol w="4722555">
                  <a:extLst>
                    <a:ext uri="{9D8B030D-6E8A-4147-A177-3AD203B41FA5}">
                      <a16:colId xmlns:a16="http://schemas.microsoft.com/office/drawing/2014/main" val="3313580719"/>
                    </a:ext>
                  </a:extLst>
                </a:gridCol>
              </a:tblGrid>
              <a:tr h="207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检测模块</a:t>
                      </a: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故障模式</a:t>
                      </a: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369224"/>
                  </a:ext>
                </a:extLst>
              </a:tr>
              <a:tr h="46026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 Plugin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NPU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芯片故障：常见的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故障、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等典型故障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NPU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网络故障：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故障导致的链路闪断、断链等典型故障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13801"/>
                  </a:ext>
                </a:extLst>
              </a:tr>
              <a:tr h="34727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NodeD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服务器主机故障：服务器掉电、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OS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宕机等导致节点不可用的故障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5AA133C-F156-424D-BA1D-57AF50947375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2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387798" y="261942"/>
            <a:ext cx="120533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3440"/>
              </a:lnSpc>
              <a:defRPr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uawei Sans" panose="020C0503030203020204" pitchFamily="34" charset="0"/>
              </a:defRPr>
            </a:lvl1pPr>
          </a:lstStyle>
          <a:p>
            <a:pPr defTabSz="913668">
              <a:lnSpc>
                <a:spcPts val="3438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某集群典型故障案例：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卡大模型训练，硬件故障导致训练进程退出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4579B2-0849-4F79-ABAF-F7D93373F06A}"/>
              </a:ext>
            </a:extLst>
          </p:cNvPr>
          <p:cNvSpPr/>
          <p:nvPr/>
        </p:nvSpPr>
        <p:spPr>
          <a:xfrm>
            <a:off x="6295943" y="1000868"/>
            <a:ext cx="5577427" cy="21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故障现象：</a:t>
            </a:r>
            <a:b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用户通过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平台下发</a:t>
            </a:r>
            <a:r>
              <a:rPr lang="en-US" altLang="zh-CN" sz="1598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卡大模型训练任务运行过程中任务卡死，触发断点续训，</a:t>
            </a:r>
            <a:r>
              <a:rPr lang="en-US" altLang="zh-CN" sz="1598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xxmin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训练任务重新拉起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硬件故障率始终存在，伴随规模和负荷关联上升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39" lvl="1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 GPT-4</a:t>
            </a:r>
            <a:r>
              <a:rPr lang="zh-CN" altLang="en-US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训练中存在大量故障导致需重启</a:t>
            </a: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</a:p>
          <a:p>
            <a:pPr marL="742539" lvl="1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399" i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BigScience</a:t>
            </a: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BLOOM</a:t>
            </a:r>
            <a:r>
              <a:rPr lang="zh-CN" altLang="en-US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大模型训练中硬件故障是最重要原因</a:t>
            </a:r>
            <a:endParaRPr lang="en-US" altLang="zh-CN" sz="1399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C4A5C73-63C9-4C75-A42F-F63382C64DB4}"/>
              </a:ext>
            </a:extLst>
          </p:cNvPr>
          <p:cNvSpPr/>
          <p:nvPr/>
        </p:nvSpPr>
        <p:spPr>
          <a:xfrm>
            <a:off x="6295942" y="3332387"/>
            <a:ext cx="5629154" cy="3000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定位过程：</a:t>
            </a:r>
            <a:endParaRPr lang="en-US" altLang="zh-CN" sz="159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硬件故障发生，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上报故障信息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调度器拿到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上报的故障信息后，写入分布式键值存储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模块，监测到训练任务退出，从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查询定位到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卡硬件故障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同时，断点续训隔离故障设备，进行重调度、加载周期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，拉起训练任务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E9F782-6056-41E0-B011-AA12F674A496}"/>
              </a:ext>
            </a:extLst>
          </p:cNvPr>
          <p:cNvGrpSpPr/>
          <p:nvPr/>
        </p:nvGrpSpPr>
        <p:grpSpPr>
          <a:xfrm>
            <a:off x="514224" y="1027125"/>
            <a:ext cx="5668399" cy="4721137"/>
            <a:chOff x="509858" y="906621"/>
            <a:chExt cx="5672828" cy="472482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1C18D06-4A75-46D0-8280-2EC8D4E5A9E7}"/>
                </a:ext>
              </a:extLst>
            </p:cNvPr>
            <p:cNvSpPr/>
            <p:nvPr/>
          </p:nvSpPr>
          <p:spPr>
            <a:xfrm>
              <a:off x="509858" y="4285642"/>
              <a:ext cx="4701675" cy="1345805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endParaRPr lang="zh-CN" altLang="en-US" sz="1200" kern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807618D-1B84-4226-B345-042543FE78A4}"/>
                </a:ext>
              </a:extLst>
            </p:cNvPr>
            <p:cNvSpPr/>
            <p:nvPr/>
          </p:nvSpPr>
          <p:spPr>
            <a:xfrm>
              <a:off x="510811" y="1012462"/>
              <a:ext cx="4681974" cy="2915959"/>
            </a:xfrm>
            <a:prstGeom prst="rect">
              <a:avLst/>
            </a:prstGeom>
            <a:solidFill>
              <a:srgbClr val="167D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59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1669459" y="4436889"/>
              <a:ext cx="952174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Plugin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2B0591-3D01-4D1B-B1D9-7CA36121B0D8}"/>
                </a:ext>
              </a:extLst>
            </p:cNvPr>
            <p:cNvSpPr/>
            <p:nvPr/>
          </p:nvSpPr>
          <p:spPr>
            <a:xfrm>
              <a:off x="3838198" y="1479949"/>
              <a:ext cx="1048883" cy="568428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r>
                <a:rPr lang="en-US" altLang="zh-CN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OM</a:t>
              </a:r>
              <a:r>
                <a:rPr lang="zh-CN" altLang="en-US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运维模块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0B88AF7-F12C-4035-AC4D-3BA6B231E132}"/>
                </a:ext>
              </a:extLst>
            </p:cNvPr>
            <p:cNvSpPr txBox="1"/>
            <p:nvPr/>
          </p:nvSpPr>
          <p:spPr>
            <a:xfrm>
              <a:off x="716378" y="906621"/>
              <a:ext cx="1779276" cy="462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C5CAC34-0303-4FBC-9556-DBCC7E91BDB3}"/>
                </a:ext>
              </a:extLst>
            </p:cNvPr>
            <p:cNvSpPr txBox="1"/>
            <p:nvPr/>
          </p:nvSpPr>
          <p:spPr>
            <a:xfrm>
              <a:off x="525282" y="4257503"/>
              <a:ext cx="1168257" cy="4559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2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昇腾服务器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6522486-9192-420E-980F-25B370D05423}"/>
                </a:ext>
              </a:extLst>
            </p:cNvPr>
            <p:cNvSpPr/>
            <p:nvPr/>
          </p:nvSpPr>
          <p:spPr>
            <a:xfrm>
              <a:off x="728248" y="2441523"/>
              <a:ext cx="4363870" cy="1333125"/>
            </a:xfrm>
            <a:prstGeom prst="rect">
              <a:avLst/>
            </a:prstGeom>
            <a:solidFill>
              <a:srgbClr val="167D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D734C1-7C64-4210-84BF-47664D30B96A}"/>
                </a:ext>
              </a:extLst>
            </p:cNvPr>
            <p:cNvSpPr/>
            <p:nvPr/>
          </p:nvSpPr>
          <p:spPr>
            <a:xfrm>
              <a:off x="1072740" y="2792054"/>
              <a:ext cx="1087762" cy="7508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r>
                <a:rPr lang="zh-CN" altLang="en-US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调度器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34085FB-D12A-4D53-92CF-E27933593A02}"/>
                </a:ext>
              </a:extLst>
            </p:cNvPr>
            <p:cNvSpPr/>
            <p:nvPr/>
          </p:nvSpPr>
          <p:spPr>
            <a:xfrm>
              <a:off x="2621634" y="2685767"/>
              <a:ext cx="1315472" cy="963410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ETCD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2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JobID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故障码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建议处理措施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2200486-5A76-4E23-A09E-4E7C6B73F133}"/>
                </a:ext>
              </a:extLst>
            </p:cNvPr>
            <p:cNvCxnSpPr>
              <a:cxnSpLocks/>
              <a:stCxn id="16" idx="3"/>
              <a:endCxn id="5" idx="1"/>
            </p:cNvCxnSpPr>
            <p:nvPr/>
          </p:nvCxnSpPr>
          <p:spPr>
            <a:xfrm>
              <a:off x="2160502" y="3167472"/>
              <a:ext cx="461132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719B723-56E4-4EEC-AABA-BC6111F1356A}"/>
                </a:ext>
              </a:extLst>
            </p:cNvPr>
            <p:cNvSpPr txBox="1"/>
            <p:nvPr/>
          </p:nvSpPr>
          <p:spPr>
            <a:xfrm>
              <a:off x="728248" y="2348201"/>
              <a:ext cx="1779276" cy="462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客户调度平台</a:t>
              </a:r>
            </a:p>
          </p:txBody>
        </p: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4217CB0A-D799-4CE0-AF0B-886AE4029EBE}"/>
                </a:ext>
              </a:extLst>
            </p:cNvPr>
            <p:cNvCxnSpPr>
              <a:cxnSpLocks/>
              <a:stCxn id="2" idx="0"/>
              <a:endCxn id="16" idx="2"/>
            </p:cNvCxnSpPr>
            <p:nvPr/>
          </p:nvCxnSpPr>
          <p:spPr>
            <a:xfrm rot="16200000" flipV="1">
              <a:off x="1434084" y="3725426"/>
              <a:ext cx="894000" cy="528925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514919B-A29C-4C8C-984A-AEAB3521C054}"/>
                </a:ext>
              </a:extLst>
            </p:cNvPr>
            <p:cNvSpPr/>
            <p:nvPr/>
          </p:nvSpPr>
          <p:spPr>
            <a:xfrm>
              <a:off x="718979" y="5157564"/>
              <a:ext cx="4314090" cy="34133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 Driver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D6F332-5A66-476B-8610-683A989443E9}"/>
                </a:ext>
              </a:extLst>
            </p:cNvPr>
            <p:cNvSpPr/>
            <p:nvPr/>
          </p:nvSpPr>
          <p:spPr>
            <a:xfrm>
              <a:off x="834425" y="1485511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数据集管理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05CFDE-7927-4E08-BE68-CE76A66A75D5}"/>
                </a:ext>
              </a:extLst>
            </p:cNvPr>
            <p:cNvSpPr/>
            <p:nvPr/>
          </p:nvSpPr>
          <p:spPr>
            <a:xfrm>
              <a:off x="1687043" y="1496376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929217-6251-4F85-9AA0-4271BB235FF3}"/>
                </a:ext>
              </a:extLst>
            </p:cNvPr>
            <p:cNvSpPr/>
            <p:nvPr/>
          </p:nvSpPr>
          <p:spPr>
            <a:xfrm>
              <a:off x="2495654" y="1489114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ECEB624-76A4-4378-92E2-EA22B34827DF}"/>
                </a:ext>
              </a:extLst>
            </p:cNvPr>
            <p:cNvSpPr/>
            <p:nvPr/>
          </p:nvSpPr>
          <p:spPr>
            <a:xfrm>
              <a:off x="3131773" y="1479949"/>
              <a:ext cx="603433" cy="55963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  <a:p>
              <a:pPr algn="ctr"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肘形连接符 5"/>
            <p:cNvCxnSpPr>
              <a:stCxn id="5" idx="0"/>
              <a:endCxn id="10" idx="2"/>
            </p:cNvCxnSpPr>
            <p:nvPr/>
          </p:nvCxnSpPr>
          <p:spPr>
            <a:xfrm rot="5400000" flipH="1" flipV="1">
              <a:off x="3502310" y="1825437"/>
              <a:ext cx="637390" cy="10832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2862737" y="4441543"/>
              <a:ext cx="823001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16555" y="4455196"/>
              <a:ext cx="1002387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 Exporter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5509155" y="1012463"/>
              <a:ext cx="673531" cy="461898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  <a:endParaRPr lang="en-US" altLang="zh-CN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endParaRPr lang="en-US" altLang="zh-CN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  <a:p>
              <a:pPr algn="ctr" defTabSz="913668">
                <a:defRPr/>
              </a:pP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16378" y="1363825"/>
              <a:ext cx="4375740" cy="840238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46">
                <a:defRPr/>
              </a:pPr>
              <a:endParaRPr lang="zh-CN" altLang="en-US" sz="179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71692" y="2584139"/>
              <a:ext cx="920457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Ascend Operator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71692" y="3189274"/>
              <a:ext cx="920457" cy="53911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Volcano for Ascend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>
              <a:off x="5192785" y="1736521"/>
              <a:ext cx="31637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45" idx="3"/>
            </p:cNvCxnSpPr>
            <p:nvPr/>
          </p:nvCxnSpPr>
          <p:spPr>
            <a:xfrm>
              <a:off x="5211533" y="4958545"/>
              <a:ext cx="2976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1FE68BC3-7D51-4C6E-8F07-C513A691D62E}"/>
              </a:ext>
            </a:extLst>
          </p:cNvPr>
          <p:cNvSpPr/>
          <p:nvPr/>
        </p:nvSpPr>
        <p:spPr>
          <a:xfrm>
            <a:off x="5230039" y="6024388"/>
            <a:ext cx="953004" cy="213398"/>
          </a:xfrm>
          <a:prstGeom prst="rect">
            <a:avLst/>
          </a:prstGeom>
          <a:solidFill>
            <a:srgbClr val="D4F1F5"/>
          </a:solidFill>
          <a:ln w="1270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noAutofit/>
          </a:bodyPr>
          <a:lstStyle/>
          <a:p>
            <a:pPr algn="ctr" defTabSz="913668">
              <a:defRPr/>
            </a:pPr>
            <a:r>
              <a: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4786B36-1665-47D9-ADAD-8177352F91D1}"/>
              </a:ext>
            </a:extLst>
          </p:cNvPr>
          <p:cNvSpPr/>
          <p:nvPr/>
        </p:nvSpPr>
        <p:spPr>
          <a:xfrm>
            <a:off x="4091733" y="6018489"/>
            <a:ext cx="1029345" cy="219295"/>
          </a:xfrm>
          <a:prstGeom prst="rect">
            <a:avLst/>
          </a:prstGeom>
          <a:solidFill>
            <a:srgbClr val="167DCC"/>
          </a:solidFill>
          <a:ln w="1270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noAutofit/>
          </a:bodyPr>
          <a:lstStyle/>
          <a:p>
            <a:pPr algn="ctr" defTabSz="913668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F4B250C5-D527-4C96-ABCA-163BDB4192B2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077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2800" dirty="0"/>
              <a:t>L0/L1 </a:t>
            </a:r>
            <a:r>
              <a:rPr lang="zh-CN" altLang="en-US" sz="2800" dirty="0"/>
              <a:t>机房（风、火、水、电）</a:t>
            </a:r>
            <a:endParaRPr lang="en-US" altLang="zh-CN" sz="2800" dirty="0"/>
          </a:p>
          <a:p>
            <a:r>
              <a:rPr lang="en-US" altLang="zh-CN" sz="2800" dirty="0"/>
              <a:t>L2 </a:t>
            </a:r>
            <a:r>
              <a:rPr lang="zh-CN" altLang="en-US" sz="2800" dirty="0"/>
              <a:t>算力底座（计算、 组网、存储）</a:t>
            </a:r>
            <a:endParaRPr lang="en-US" altLang="zh-CN" sz="2800" dirty="0"/>
          </a:p>
          <a:p>
            <a:r>
              <a:rPr lang="en-US" altLang="zh-CN" sz="2800" dirty="0"/>
              <a:t>L3</a:t>
            </a:r>
            <a:r>
              <a:rPr lang="zh-CN" altLang="en-US" sz="2800" dirty="0"/>
              <a:t> 智算使能（管理、运维、故障）</a:t>
            </a:r>
            <a:endParaRPr lang="en-US" altLang="zh-CN" sz="28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L0/L1 </a:t>
            </a:r>
            <a:r>
              <a:rPr lang="zh-CN" altLang="en-US" sz="9600" b="1" dirty="0"/>
              <a:t>机房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97706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C94C84-4A9B-6F76-0792-A921BF8B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L0/L1</a:t>
            </a:r>
            <a:r>
              <a:rPr lang="zh-CN" altLang="en-US" dirty="0"/>
              <a:t> 机房配套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AEBBF4-DB43-D9D5-67F5-33F4B19B9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-US" altLang="zh-CN" dirty="0"/>
              <a:t>L0</a:t>
            </a:r>
            <a:r>
              <a:rPr lang="zh-CN" altLang="en-US" dirty="0"/>
              <a:t>、</a:t>
            </a:r>
            <a:r>
              <a:rPr lang="en-US" altLang="zh-CN" dirty="0"/>
              <a:t>L1</a:t>
            </a:r>
            <a:r>
              <a:rPr lang="zh-CN" altLang="en-US" dirty="0"/>
              <a:t> 机房配套重视布局 </a:t>
            </a:r>
            <a:r>
              <a:rPr lang="en-US" altLang="zh-CN" dirty="0"/>
              <a:t>| </a:t>
            </a:r>
            <a:r>
              <a:rPr lang="zh-CN" altLang="en-US" dirty="0"/>
              <a:t>供电 </a:t>
            </a:r>
            <a:r>
              <a:rPr lang="en-US" altLang="zh-CN" dirty="0"/>
              <a:t>| </a:t>
            </a:r>
            <a:r>
              <a:rPr lang="zh-CN" altLang="en-US" dirty="0"/>
              <a:t>制冷 </a:t>
            </a:r>
            <a:r>
              <a:rPr lang="en-US" altLang="zh-CN" dirty="0"/>
              <a:t>| </a:t>
            </a:r>
            <a:r>
              <a:rPr lang="zh-CN" altLang="en-US" dirty="0"/>
              <a:t>承重 </a:t>
            </a:r>
          </a:p>
          <a:p>
            <a:r>
              <a:rPr lang="zh-CN" altLang="en-US" dirty="0"/>
              <a:t>重算力高密高功率，机房从风冷走向液冷是趋势</a:t>
            </a:r>
            <a:endParaRPr lang="en-US" altLang="zh-CN" dirty="0"/>
          </a:p>
        </p:txBody>
      </p:sp>
      <p:pic>
        <p:nvPicPr>
          <p:cNvPr id="11" name="Picture 4" descr="C:\Users\l00339891\AppData\Roaming\eSpace_Desktop\UserData\l00339891\imagefiles\3F42560E-F173-4E7A-A3C9-55987210B1F6.png">
            <a:extLst>
              <a:ext uri="{FF2B5EF4-FFF2-40B4-BE49-F238E27FC236}">
                <a16:creationId xmlns:a16="http://schemas.microsoft.com/office/drawing/2014/main" id="{978AC235-D94A-F70F-E7D1-1800744CF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13226" r="28117" b="14420"/>
          <a:stretch/>
        </p:blipFill>
        <p:spPr bwMode="auto">
          <a:xfrm>
            <a:off x="7927231" y="3133022"/>
            <a:ext cx="3387758" cy="2734813"/>
          </a:xfrm>
          <a:prstGeom prst="roundRect">
            <a:avLst>
              <a:gd name="adj" fmla="val 48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7DA6F38-D418-72B5-4661-134F1BF69FE6}"/>
              </a:ext>
            </a:extLst>
          </p:cNvPr>
          <p:cNvSpPr/>
          <p:nvPr/>
        </p:nvSpPr>
        <p:spPr>
          <a:xfrm>
            <a:off x="6433750" y="2584716"/>
            <a:ext cx="4106541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新型智算中心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66EE4F-9F7C-1C4A-4915-A8D9517FAB77}"/>
              </a:ext>
            </a:extLst>
          </p:cNvPr>
          <p:cNvSpPr/>
          <p:nvPr/>
        </p:nvSpPr>
        <p:spPr>
          <a:xfrm>
            <a:off x="894023" y="2584716"/>
            <a:ext cx="3138233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通用云数据中心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1BB49143-5B88-7B56-A2F0-88FCA5F81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774" t="26128" r="29687" b="23232"/>
          <a:stretch/>
        </p:blipFill>
        <p:spPr>
          <a:xfrm>
            <a:off x="4710581" y="3938224"/>
            <a:ext cx="752037" cy="8720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6389C5-70DF-3CFC-7EC5-1D62CBDA9F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89" r="18888" b="12410"/>
          <a:stretch/>
        </p:blipFill>
        <p:spPr>
          <a:xfrm>
            <a:off x="5989834" y="3123852"/>
            <a:ext cx="1665224" cy="2743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BC2448-6D65-EDA3-8D22-734D0809D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5" y="3133022"/>
            <a:ext cx="3440451" cy="2734813"/>
          </a:xfrm>
          <a:prstGeom prst="roundRect">
            <a:avLst>
              <a:gd name="adj" fmla="val 63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464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>
            <a:extLst>
              <a:ext uri="{FF2B5EF4-FFF2-40B4-BE49-F238E27FC236}">
                <a16:creationId xmlns:a16="http://schemas.microsoft.com/office/drawing/2014/main" id="{B014034A-DDBB-0F5A-BA85-527897BF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L0/L1</a:t>
            </a:r>
            <a:r>
              <a:rPr lang="zh-CN" altLang="en-US" dirty="0"/>
              <a:t> 机房配套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949367F-8C26-493D-2130-D28893F1B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10514"/>
              </p:ext>
            </p:extLst>
          </p:nvPr>
        </p:nvGraphicFramePr>
        <p:xfrm>
          <a:off x="623636" y="1345914"/>
          <a:ext cx="10949493" cy="467474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88178">
                  <a:extLst>
                    <a:ext uri="{9D8B030D-6E8A-4147-A177-3AD203B41FA5}">
                      <a16:colId xmlns:a16="http://schemas.microsoft.com/office/drawing/2014/main" val="3367144865"/>
                    </a:ext>
                  </a:extLst>
                </a:gridCol>
                <a:gridCol w="2988178">
                  <a:extLst>
                    <a:ext uri="{9D8B030D-6E8A-4147-A177-3AD203B41FA5}">
                      <a16:colId xmlns:a16="http://schemas.microsoft.com/office/drawing/2014/main" val="2213596074"/>
                    </a:ext>
                  </a:extLst>
                </a:gridCol>
                <a:gridCol w="4973137">
                  <a:extLst>
                    <a:ext uri="{9D8B030D-6E8A-4147-A177-3AD203B41FA5}">
                      <a16:colId xmlns:a16="http://schemas.microsoft.com/office/drawing/2014/main" val="3067370539"/>
                    </a:ext>
                  </a:extLst>
                </a:gridCol>
              </a:tblGrid>
              <a:tr h="685248"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通用云数据中心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</a:rPr>
                        <a:t>新型 </a:t>
                      </a:r>
                      <a:r>
                        <a:rPr lang="en-US" altLang="zh-CN" sz="1800" b="1" kern="1200" noProof="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</a:rPr>
                        <a:t>AI</a:t>
                      </a:r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</a:rPr>
                        <a:t> 智算中心</a:t>
                      </a:r>
                      <a:endParaRPr lang="en-US" altLang="zh-CN" sz="1800" b="1" kern="1200" noProof="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16664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机房供电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8KW~12kW/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柜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xxKW~xxxKW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/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柜</a:t>
                      </a:r>
                      <a:endParaRPr lang="zh-CN" altLang="en-US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62761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机房制冷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风冷 </a:t>
                      </a: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列间空调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液冷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风液混合部署</a:t>
                      </a:r>
                      <a:endParaRPr lang="en-US" altLang="zh-C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39294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marL="0" marR="0" lvl="0" indent="0" algn="ctr" defTabSz="914089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机房承重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≥ </a:t>
                      </a:r>
                      <a:r>
                        <a:rPr kumimoji="0" lang="en-US" altLang="zh-CN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xxxxkg</a:t>
                      </a:r>
                      <a:r>
                        <a:rPr kumimoji="0" lang="en-US" altLang="zh-CN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/m²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74153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xxxxkg</a:t>
                      </a:r>
                      <a:r>
                        <a:rPr kumimoji="0" lang="en-US" altLang="zh-CN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/m²</a:t>
                      </a:r>
                      <a:r>
                        <a:rPr kumimoji="0" lang="zh-CN" alt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 </a:t>
                      </a:r>
                      <a:r>
                        <a:rPr kumimoji="0" lang="en-US" altLang="zh-CN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~</a:t>
                      </a:r>
                      <a:r>
                        <a:rPr kumimoji="0" lang="zh-CN" alt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 </a:t>
                      </a:r>
                      <a:r>
                        <a:rPr kumimoji="0" lang="en-US" altLang="zh-CN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xxxx</a:t>
                      </a:r>
                      <a:r>
                        <a:rPr lang="en-US" altLang="zh-CN" sz="1600" b="0" kern="1200" noProof="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kg</a:t>
                      </a:r>
                      <a:r>
                        <a:rPr lang="en-US" altLang="zh-CN" sz="1600" b="0" kern="1200" noProof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/m²</a:t>
                      </a:r>
                    </a:p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600" b="0" kern="1200" noProof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（如承重不满足，需散力架辅助）</a:t>
                      </a:r>
                      <a:endParaRPr lang="en-US" altLang="zh-CN" sz="1600" b="0" kern="1200" noProof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41619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marL="0" marR="0" lvl="0" indent="0" algn="ctr" defTabSz="914089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>
                          <a:solidFill>
                            <a:srgbClr val="374153"/>
                          </a:solidFill>
                          <a:effectLst/>
                        </a:rPr>
                        <a:t>网络部署</a:t>
                      </a:r>
                      <a:endParaRPr lang="zh-CN" altLang="en-US" sz="1600" b="1" kern="1200" noProof="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管理 </a:t>
                      </a: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业务 </a:t>
                      </a: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数据 三平面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布线规模小</a:t>
                      </a:r>
                      <a:endParaRPr lang="en-US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管理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业务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参数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数据 四平面</a:t>
                      </a:r>
                      <a:endParaRPr lang="en-US" altLang="zh-C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布线复杂度提升数倍，万卡需 </a:t>
                      </a:r>
                      <a:r>
                        <a:rPr lang="en-US" altLang="zh-C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x</a:t>
                      </a:r>
                      <a:r>
                        <a:rPr lang="en-US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W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根光纤</a:t>
                      </a:r>
                      <a:endParaRPr lang="en-US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521272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marL="0" algn="ctr" defTabSz="1187323" rtl="0" eaLnBrk="1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运维管理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分散管理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智能统一管理</a:t>
                      </a:r>
                      <a:endParaRPr lang="en-US" altLang="zh-CN" sz="1600" b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54275"/>
                  </a:ext>
                </a:extLst>
              </a:tr>
            </a:tbl>
          </a:graphicData>
        </a:graphic>
      </p:graphicFrame>
      <p:pic>
        <p:nvPicPr>
          <p:cNvPr id="22" name="Picture 4" descr="C:\Users\l00339891\AppData\Roaming\eSpace_Desktop\UserData\l00339891\imagefiles\3F42560E-F173-4E7A-A3C9-55987210B1F6.png">
            <a:extLst>
              <a:ext uri="{FF2B5EF4-FFF2-40B4-BE49-F238E27FC236}">
                <a16:creationId xmlns:a16="http://schemas.microsoft.com/office/drawing/2014/main" id="{439EFF40-240F-D994-5C40-3A335CB0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13226" r="28117" b="14420"/>
          <a:stretch/>
        </p:blipFill>
        <p:spPr bwMode="auto">
          <a:xfrm>
            <a:off x="10657524" y="5348296"/>
            <a:ext cx="1222544" cy="986915"/>
          </a:xfrm>
          <a:prstGeom prst="roundRect">
            <a:avLst>
              <a:gd name="adj" fmla="val 48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D8730B-1414-DA6F-A453-0C6501A44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67" y="5348296"/>
            <a:ext cx="1241559" cy="986915"/>
          </a:xfrm>
          <a:prstGeom prst="roundRect">
            <a:avLst>
              <a:gd name="adj" fmla="val 63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325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083E8-56E8-7751-CB63-B1DC902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液冷关键价值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BBEA6E-841E-F2AC-4667-CE649FE51B27}"/>
              </a:ext>
            </a:extLst>
          </p:cNvPr>
          <p:cNvSpPr txBox="1"/>
          <p:nvPr/>
        </p:nvSpPr>
        <p:spPr>
          <a:xfrm>
            <a:off x="623635" y="1246909"/>
            <a:ext cx="557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液冷使能通用算力和算力芯片性能充分释放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987E20-80EA-6264-FD35-4DA5C33824FA}"/>
              </a:ext>
            </a:extLst>
          </p:cNvPr>
          <p:cNvSpPr txBox="1"/>
          <p:nvPr/>
        </p:nvSpPr>
        <p:spPr>
          <a:xfrm>
            <a:off x="6670356" y="1246909"/>
            <a:ext cx="49027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液冷可显著提升系统可靠性</a:t>
            </a:r>
            <a:endParaRPr lang="en-US" altLang="zh-CN" sz="2000" b="1" kern="0" dirty="0">
              <a:solidFill>
                <a:srgbClr val="66B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B712BC5-3338-65BE-7F16-5FD9620439C9}"/>
              </a:ext>
            </a:extLst>
          </p:cNvPr>
          <p:cNvSpPr txBox="1"/>
          <p:nvPr/>
        </p:nvSpPr>
        <p:spPr>
          <a:xfrm>
            <a:off x="6545445" y="4871873"/>
            <a:ext cx="4889175" cy="695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68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相同环境温度，液冷器件温度较风冷低</a:t>
            </a:r>
            <a:r>
              <a:rPr lang="en-US" altLang="zh-CN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5~10</a:t>
            </a:r>
            <a:r>
              <a:rPr lang="zh-CN" altLang="en-US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℃，失效率下降</a:t>
            </a:r>
            <a:r>
              <a:rPr lang="en-US" altLang="zh-CN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~xx%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B712021-F106-D676-C235-77D743F1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829" y="2148539"/>
            <a:ext cx="1923536" cy="256092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1B1650C-03B8-A75A-411A-221E41B9C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47" y="2139104"/>
            <a:ext cx="1826735" cy="255445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F45D9050-88BA-D2AC-631C-C2C6629488EE}"/>
              </a:ext>
            </a:extLst>
          </p:cNvPr>
          <p:cNvSpPr txBox="1"/>
          <p:nvPr/>
        </p:nvSpPr>
        <p:spPr>
          <a:xfrm>
            <a:off x="7132438" y="1766865"/>
            <a:ext cx="1308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-Medium" panose="020B0602020204020303" pitchFamily="34" charset="-79"/>
              </a:rPr>
              <a:t>风冷服务器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E567C73-3358-98C9-D17A-44C23A7E1E73}"/>
              </a:ext>
            </a:extLst>
          </p:cNvPr>
          <p:cNvSpPr txBox="1"/>
          <p:nvPr/>
        </p:nvSpPr>
        <p:spPr>
          <a:xfrm>
            <a:off x="9535220" y="1785094"/>
            <a:ext cx="15823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-Medium" panose="020B0602020204020303" pitchFamily="34" charset="-79"/>
              </a:rPr>
              <a:t>液冷服务器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085A8B5-7632-EF10-BD3C-9339B842FED4}"/>
              </a:ext>
            </a:extLst>
          </p:cNvPr>
          <p:cNvSpPr txBox="1"/>
          <p:nvPr/>
        </p:nvSpPr>
        <p:spPr>
          <a:xfrm>
            <a:off x="6545445" y="5630806"/>
            <a:ext cx="4910407" cy="70057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4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风冷和液冷服务器可靠性均满足质量出口要求，液冷相对风冷可靠性进一步提升</a:t>
            </a:r>
            <a:endParaRPr lang="en-US" altLang="zh-CN" sz="14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183106-5459-2EAD-2366-E1434628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5" y="1781949"/>
            <a:ext cx="5530808" cy="45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3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083E8-56E8-7751-CB63-B1DC9023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液冷关键价值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8869F-496C-04E9-3180-7B7C35F0E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有效降低 </a:t>
            </a:r>
            <a:r>
              <a:rPr lang="en-US" altLang="zh-CN" dirty="0" err="1"/>
              <a:t>xPU</a:t>
            </a:r>
            <a:r>
              <a:rPr lang="en-US" altLang="zh-CN" dirty="0"/>
              <a:t> </a:t>
            </a:r>
            <a:r>
              <a:rPr lang="zh-CN" altLang="en-US" dirty="0"/>
              <a:t>功耗，液冷大幅降低机房 </a:t>
            </a:r>
            <a:r>
              <a:rPr lang="en-US" altLang="zh-CN" dirty="0"/>
              <a:t>PUE</a:t>
            </a:r>
            <a:r>
              <a:rPr lang="zh-CN" altLang="en-US" dirty="0"/>
              <a:t>，提升机房市电利用率 </a:t>
            </a:r>
            <a:r>
              <a:rPr lang="en-US" altLang="zh-CN" dirty="0"/>
              <a:t>xx%+</a:t>
            </a:r>
            <a:endParaRPr lang="zh-CN" altLang="en-US" dirty="0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12DAF096-338C-9EED-81B0-45C3C3082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1788"/>
              </p:ext>
            </p:extLst>
          </p:nvPr>
        </p:nvGraphicFramePr>
        <p:xfrm>
          <a:off x="588497" y="2684221"/>
          <a:ext cx="4715010" cy="289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285">
                  <a:extLst>
                    <a:ext uri="{9D8B030D-6E8A-4147-A177-3AD203B41FA5}">
                      <a16:colId xmlns:a16="http://schemas.microsoft.com/office/drawing/2014/main" val="878841159"/>
                    </a:ext>
                  </a:extLst>
                </a:gridCol>
                <a:gridCol w="983575">
                  <a:extLst>
                    <a:ext uri="{9D8B030D-6E8A-4147-A177-3AD203B41FA5}">
                      <a16:colId xmlns:a16="http://schemas.microsoft.com/office/drawing/2014/main" val="3261776594"/>
                    </a:ext>
                  </a:extLst>
                </a:gridCol>
                <a:gridCol w="983575">
                  <a:extLst>
                    <a:ext uri="{9D8B030D-6E8A-4147-A177-3AD203B41FA5}">
                      <a16:colId xmlns:a16="http://schemas.microsoft.com/office/drawing/2014/main" val="3665947011"/>
                    </a:ext>
                  </a:extLst>
                </a:gridCol>
                <a:gridCol w="983575">
                  <a:extLst>
                    <a:ext uri="{9D8B030D-6E8A-4147-A177-3AD203B41FA5}">
                      <a16:colId xmlns:a16="http://schemas.microsoft.com/office/drawing/2014/main" val="2508720905"/>
                    </a:ext>
                  </a:extLst>
                </a:gridCol>
              </a:tblGrid>
              <a:tr h="4759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项目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风冷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液冷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对比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90660"/>
                  </a:ext>
                </a:extLst>
              </a:tr>
              <a:tr h="8075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服务器功耗（</a:t>
                      </a:r>
                      <a:r>
                        <a:rPr lang="en-US" altLang="zh-CN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W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A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~0.xA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Lexend" pitchFamily="2" charset="0"/>
                          <a:ea typeface="+mn-ea"/>
                        </a:rPr>
                        <a:t>   ~xx%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95019"/>
                  </a:ext>
                </a:extLst>
              </a:tr>
              <a:tr h="80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PUE</a:t>
                      </a:r>
                      <a:endParaRPr lang="zh-CN" altLang="en-US" sz="1200" b="1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≤</a:t>
                      </a:r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1.5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≤</a:t>
                      </a:r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1.15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</a:rPr>
                        <a:t>   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Lexend" pitchFamily="2" charset="0"/>
                          <a:ea typeface="+mn-ea"/>
                        </a:rPr>
                        <a:t>~20%+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59825"/>
                  </a:ext>
                </a:extLst>
              </a:tr>
              <a:tr h="8075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市电利用率</a:t>
                      </a:r>
                      <a:endParaRPr lang="en-US" altLang="zh-CN" sz="1200" b="1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（服务器台数</a:t>
                      </a:r>
                      <a:r>
                        <a:rPr lang="en-US" altLang="zh-CN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/MW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B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~1.xxB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</a:rPr>
                        <a:t>   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Lexend" pitchFamily="2" charset="0"/>
                          <a:ea typeface="+mn-ea"/>
                        </a:rPr>
                        <a:t>~xx%+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2521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55124622-C11D-941D-FB7A-89F5C4913828}"/>
              </a:ext>
            </a:extLst>
          </p:cNvPr>
          <p:cNvSpPr/>
          <p:nvPr/>
        </p:nvSpPr>
        <p:spPr>
          <a:xfrm>
            <a:off x="6829317" y="3212185"/>
            <a:ext cx="4904687" cy="2223126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DD7654E-0DDC-CCD3-5C35-2BCC1E81CA6B}"/>
              </a:ext>
            </a:extLst>
          </p:cNvPr>
          <p:cNvSpPr txBox="1"/>
          <p:nvPr/>
        </p:nvSpPr>
        <p:spPr>
          <a:xfrm>
            <a:off x="623888" y="5836602"/>
            <a:ext cx="4889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312" indent="-171312" defTabSz="913668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基于通用计算鲲鹏服务器数据测算</a:t>
            </a:r>
            <a:endParaRPr lang="en-US" altLang="zh-CN" sz="16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FF94B3F-C1EA-3712-EB26-40B13626C045}"/>
              </a:ext>
            </a:extLst>
          </p:cNvPr>
          <p:cNvGrpSpPr/>
          <p:nvPr/>
        </p:nvGrpSpPr>
        <p:grpSpPr>
          <a:xfrm>
            <a:off x="5434877" y="2671133"/>
            <a:ext cx="6473343" cy="3222965"/>
            <a:chOff x="7091044" y="3332141"/>
            <a:chExt cx="4114888" cy="2048731"/>
          </a:xfrm>
        </p:grpSpPr>
        <p:cxnSp>
          <p:nvCxnSpPr>
            <p:cNvPr id="13" name="直接连接符 112">
              <a:extLst>
                <a:ext uri="{FF2B5EF4-FFF2-40B4-BE49-F238E27FC236}">
                  <a16:creationId xmlns:a16="http://schemas.microsoft.com/office/drawing/2014/main" id="{E3285A69-AD4F-89C6-1BC4-E7937976DB41}"/>
                </a:ext>
              </a:extLst>
            </p:cNvPr>
            <p:cNvCxnSpPr/>
            <p:nvPr/>
          </p:nvCxnSpPr>
          <p:spPr>
            <a:xfrm flipV="1">
              <a:off x="7829294" y="4834081"/>
              <a:ext cx="2786072" cy="6449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13">
              <a:extLst>
                <a:ext uri="{FF2B5EF4-FFF2-40B4-BE49-F238E27FC236}">
                  <a16:creationId xmlns:a16="http://schemas.microsoft.com/office/drawing/2014/main" id="{8309BEC3-C540-FE46-1CF1-193E03598253}"/>
                </a:ext>
              </a:extLst>
            </p:cNvPr>
            <p:cNvCxnSpPr/>
            <p:nvPr/>
          </p:nvCxnSpPr>
          <p:spPr>
            <a:xfrm>
              <a:off x="9362413" y="3951222"/>
              <a:ext cx="0" cy="1231761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15" name="直接箭头连接符 116">
              <a:extLst>
                <a:ext uri="{FF2B5EF4-FFF2-40B4-BE49-F238E27FC236}">
                  <a16:creationId xmlns:a16="http://schemas.microsoft.com/office/drawing/2014/main" id="{77714FF8-1D6A-F178-2060-7D3270622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5975" y="3332141"/>
              <a:ext cx="0" cy="1834891"/>
            </a:xfrm>
            <a:prstGeom prst="straightConnector1">
              <a:avLst/>
            </a:prstGeom>
            <a:noFill/>
            <a:ln w="25400" cap="flat" cmpd="sng" algn="ctr">
              <a:solidFill>
                <a:srgbClr val="1D1D1A">
                  <a:lumMod val="50000"/>
                  <a:lumOff val="50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F3EFC5-94F9-1CF4-121E-0D5A5792E235}"/>
                </a:ext>
              </a:extLst>
            </p:cNvPr>
            <p:cNvSpPr txBox="1"/>
            <p:nvPr/>
          </p:nvSpPr>
          <p:spPr>
            <a:xfrm>
              <a:off x="7178013" y="4824120"/>
              <a:ext cx="560651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defTabSz="914400">
                <a:defRPr sz="1200" i="1">
                  <a:solidFill>
                    <a:srgbClr val="C00000"/>
                  </a:solidFill>
                  <a:ea typeface="微软雅黑" panose="020B0503020204020204" pitchFamily="34" charset="-122"/>
                </a:defRPr>
              </a:lvl1pPr>
            </a:lstStyle>
            <a:p>
              <a:pPr algn="r" defTabSz="1218195">
                <a:defRPr/>
              </a:pPr>
              <a:r>
                <a:rPr lang="en-US" altLang="zh-CN" i="0" kern="0" dirty="0">
                  <a:solidFill>
                    <a:srgbClr val="1D1D1A"/>
                  </a:solidFill>
                  <a:latin typeface="Lexend" pitchFamily="2" charset="0"/>
                  <a:sym typeface="Calibri" panose="020F0502020204030204" pitchFamily="34" charset="0"/>
                </a:rPr>
                <a:t>6kW</a:t>
              </a:r>
              <a:endParaRPr lang="zh-CN" altLang="en-US" i="0" kern="0" dirty="0">
                <a:solidFill>
                  <a:srgbClr val="1D1D1A"/>
                </a:solidFill>
                <a:latin typeface="Lexend" pitchFamily="2" charset="0"/>
                <a:sym typeface="Calibri" panose="020F050202020403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DB1A3A-1FEB-2C50-9A11-FB94827B48F7}"/>
                </a:ext>
              </a:extLst>
            </p:cNvPr>
            <p:cNvSpPr txBox="1"/>
            <p:nvPr/>
          </p:nvSpPr>
          <p:spPr>
            <a:xfrm>
              <a:off x="7188059" y="3368218"/>
              <a:ext cx="560651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66kW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0565402-5A42-B537-3C29-316907550EA8}"/>
                </a:ext>
              </a:extLst>
            </p:cNvPr>
            <p:cNvSpPr/>
            <p:nvPr/>
          </p:nvSpPr>
          <p:spPr>
            <a:xfrm>
              <a:off x="7833361" y="4832871"/>
              <a:ext cx="807644" cy="342141"/>
            </a:xfrm>
            <a:prstGeom prst="rect">
              <a:avLst/>
            </a:prstGeom>
            <a:solidFill>
              <a:srgbClr val="1D1D1A">
                <a:lumMod val="25000"/>
                <a:lumOff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195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精密空调</a:t>
              </a:r>
              <a:endPara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42F4FF-FDD2-5BD4-1648-7118F932B1CA}"/>
                </a:ext>
              </a:extLst>
            </p:cNvPr>
            <p:cNvSpPr txBox="1"/>
            <p:nvPr/>
          </p:nvSpPr>
          <p:spPr>
            <a:xfrm>
              <a:off x="7218729" y="4397829"/>
              <a:ext cx="560651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195"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15kW</a:t>
              </a:r>
              <a:endPara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C28412-C6B3-AA7F-FD79-F275600E1E5E}"/>
                </a:ext>
              </a:extLst>
            </p:cNvPr>
            <p:cNvSpPr txBox="1"/>
            <p:nvPr/>
          </p:nvSpPr>
          <p:spPr>
            <a:xfrm>
              <a:off x="7091044" y="4049306"/>
              <a:ext cx="702768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20kW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CB1AEF1-12EC-77E8-3345-865AA354BCE8}"/>
                </a:ext>
              </a:extLst>
            </p:cNvPr>
            <p:cNvSpPr txBox="1"/>
            <p:nvPr/>
          </p:nvSpPr>
          <p:spPr>
            <a:xfrm>
              <a:off x="10481447" y="5204793"/>
              <a:ext cx="193986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cxnSp>
          <p:nvCxnSpPr>
            <p:cNvPr id="22" name="直接箭头连接符 125">
              <a:extLst>
                <a:ext uri="{FF2B5EF4-FFF2-40B4-BE49-F238E27FC236}">
                  <a16:creationId xmlns:a16="http://schemas.microsoft.com/office/drawing/2014/main" id="{D033EF90-078F-D92B-6491-58216BDF9BAA}"/>
                </a:ext>
              </a:extLst>
            </p:cNvPr>
            <p:cNvCxnSpPr/>
            <p:nvPr/>
          </p:nvCxnSpPr>
          <p:spPr>
            <a:xfrm flipH="1" flipV="1">
              <a:off x="7819338" y="5164458"/>
              <a:ext cx="2979384" cy="4693"/>
            </a:xfrm>
            <a:prstGeom prst="straightConnector1">
              <a:avLst/>
            </a:prstGeom>
            <a:noFill/>
            <a:ln w="25400" cap="flat" cmpd="sng" algn="ctr">
              <a:solidFill>
                <a:srgbClr val="93938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11AF033-5B66-53D3-7356-416C71EEFAE7}"/>
                </a:ext>
              </a:extLst>
            </p:cNvPr>
            <p:cNvSpPr txBox="1"/>
            <p:nvPr/>
          </p:nvSpPr>
          <p:spPr>
            <a:xfrm>
              <a:off x="8500600" y="5204793"/>
              <a:ext cx="254803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1.5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4CE1089-38E2-8257-BD46-8C035ADAA448}"/>
                </a:ext>
              </a:extLst>
            </p:cNvPr>
            <p:cNvSpPr txBox="1"/>
            <p:nvPr/>
          </p:nvSpPr>
          <p:spPr>
            <a:xfrm>
              <a:off x="9240380" y="5204793"/>
              <a:ext cx="254803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1.25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59D356-1D2C-913C-046C-1F55B108B418}"/>
                </a:ext>
              </a:extLst>
            </p:cNvPr>
            <p:cNvSpPr txBox="1"/>
            <p:nvPr/>
          </p:nvSpPr>
          <p:spPr>
            <a:xfrm>
              <a:off x="9609436" y="5204793"/>
              <a:ext cx="496537" cy="1760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1.15</a:t>
              </a:r>
              <a:endParaRPr lang="zh-CN" altLang="en-US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6" name="矩形 100">
              <a:extLst>
                <a:ext uri="{FF2B5EF4-FFF2-40B4-BE49-F238E27FC236}">
                  <a16:creationId xmlns:a16="http://schemas.microsoft.com/office/drawing/2014/main" id="{B96DBFAC-7FD6-0B62-D089-B5CD4523A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4934" y="3385131"/>
              <a:ext cx="1777396" cy="278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443" tIns="34222" rIns="68443" bIns="34222">
              <a:spAutoFit/>
            </a:bodyPr>
            <a:lstStyle/>
            <a:p>
              <a:pPr algn="ctr" defTabSz="684504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单柜功率密度</a:t>
              </a:r>
            </a:p>
            <a:p>
              <a:pPr algn="ctr" defTabSz="684504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（</a:t>
              </a:r>
              <a:r>
                <a:rPr lang="en-US" altLang="zh-CN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KW/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柜）</a:t>
              </a:r>
            </a:p>
          </p:txBody>
        </p:sp>
        <p:cxnSp>
          <p:nvCxnSpPr>
            <p:cNvPr id="27" name="直接连接符 137">
              <a:extLst>
                <a:ext uri="{FF2B5EF4-FFF2-40B4-BE49-F238E27FC236}">
                  <a16:creationId xmlns:a16="http://schemas.microsoft.com/office/drawing/2014/main" id="{565D6699-6EA2-90A2-27F9-E9BCBE26A17C}"/>
                </a:ext>
              </a:extLst>
            </p:cNvPr>
            <p:cNvCxnSpPr/>
            <p:nvPr/>
          </p:nvCxnSpPr>
          <p:spPr>
            <a:xfrm flipH="1" flipV="1">
              <a:off x="9825456" y="3599965"/>
              <a:ext cx="3290" cy="1567517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8" name="矩形 100">
              <a:extLst>
                <a:ext uri="{FF2B5EF4-FFF2-40B4-BE49-F238E27FC236}">
                  <a16:creationId xmlns:a16="http://schemas.microsoft.com/office/drawing/2014/main" id="{41AD7B09-142C-EB5E-E17A-555691D6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187" y="4937987"/>
              <a:ext cx="513745" cy="200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443" tIns="34222" rIns="68443" bIns="34222">
              <a:spAutoFit/>
            </a:bodyPr>
            <a:lstStyle/>
            <a:p>
              <a:pPr algn="ctr" defTabSz="68450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PUE</a:t>
              </a:r>
              <a:endParaRPr lang="zh-CN" altLang="en-US" sz="16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0D8E49F-8CAE-E378-3072-E792994FCDE6}"/>
                </a:ext>
              </a:extLst>
            </p:cNvPr>
            <p:cNvSpPr txBox="1"/>
            <p:nvPr/>
          </p:nvSpPr>
          <p:spPr>
            <a:xfrm>
              <a:off x="10161079" y="5204793"/>
              <a:ext cx="254803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1.1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cxnSp>
          <p:nvCxnSpPr>
            <p:cNvPr id="30" name="直接连接符 140">
              <a:extLst>
                <a:ext uri="{FF2B5EF4-FFF2-40B4-BE49-F238E27FC236}">
                  <a16:creationId xmlns:a16="http://schemas.microsoft.com/office/drawing/2014/main" id="{283139A7-AD9A-4F18-B773-7289DD6C00F2}"/>
                </a:ext>
              </a:extLst>
            </p:cNvPr>
            <p:cNvCxnSpPr/>
            <p:nvPr/>
          </p:nvCxnSpPr>
          <p:spPr>
            <a:xfrm flipV="1">
              <a:off x="7819338" y="4159384"/>
              <a:ext cx="2786072" cy="6449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141">
              <a:extLst>
                <a:ext uri="{FF2B5EF4-FFF2-40B4-BE49-F238E27FC236}">
                  <a16:creationId xmlns:a16="http://schemas.microsoft.com/office/drawing/2014/main" id="{D1326E12-5E7C-FF70-970A-BBD28CFF28CE}"/>
                </a:ext>
              </a:extLst>
            </p:cNvPr>
            <p:cNvCxnSpPr>
              <a:cxnSpLocks/>
            </p:cNvCxnSpPr>
            <p:nvPr/>
          </p:nvCxnSpPr>
          <p:spPr>
            <a:xfrm>
              <a:off x="8628931" y="4071660"/>
              <a:ext cx="3319" cy="1071234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32" name="直接连接符 142">
              <a:extLst>
                <a:ext uri="{FF2B5EF4-FFF2-40B4-BE49-F238E27FC236}">
                  <a16:creationId xmlns:a16="http://schemas.microsoft.com/office/drawing/2014/main" id="{452DC23F-7FD9-3474-4B81-E0695A738907}"/>
                </a:ext>
              </a:extLst>
            </p:cNvPr>
            <p:cNvCxnSpPr/>
            <p:nvPr/>
          </p:nvCxnSpPr>
          <p:spPr>
            <a:xfrm>
              <a:off x="10332321" y="3599962"/>
              <a:ext cx="0" cy="1569185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7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C114D77-5DC6-7A58-DD3C-833043E24BB8}"/>
                </a:ext>
              </a:extLst>
            </p:cNvPr>
            <p:cNvSpPr/>
            <p:nvPr/>
          </p:nvSpPr>
          <p:spPr>
            <a:xfrm>
              <a:off x="9825455" y="3340460"/>
              <a:ext cx="620432" cy="1145213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8195">
                <a:defRPr/>
              </a:pPr>
              <a:endParaRPr lang="zh-CN" altLang="en-US" sz="11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66DFF71-8CA9-4CD3-EC8F-19BFBA6AFDE1}"/>
                </a:ext>
              </a:extLst>
            </p:cNvPr>
            <p:cNvSpPr/>
            <p:nvPr/>
          </p:nvSpPr>
          <p:spPr>
            <a:xfrm>
              <a:off x="9639615" y="3801700"/>
              <a:ext cx="925279" cy="449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195"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液冷</a:t>
              </a:r>
              <a:endParaRPr lang="en-US" altLang="zh-CN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endParaRPr lang="en-US" altLang="zh-CN" sz="5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endParaRPr lang="en-US" altLang="zh-CN" sz="5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endParaRPr lang="zh-CN" altLang="en-US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62880CB-B407-CFB9-EA50-7FCAF714F31F}"/>
                </a:ext>
              </a:extLst>
            </p:cNvPr>
            <p:cNvSpPr txBox="1"/>
            <p:nvPr/>
          </p:nvSpPr>
          <p:spPr>
            <a:xfrm>
              <a:off x="7755931" y="5204793"/>
              <a:ext cx="254802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2.0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cxnSp>
          <p:nvCxnSpPr>
            <p:cNvPr id="42" name="直接连接符 120">
              <a:extLst>
                <a:ext uri="{FF2B5EF4-FFF2-40B4-BE49-F238E27FC236}">
                  <a16:creationId xmlns:a16="http://schemas.microsoft.com/office/drawing/2014/main" id="{43D99B4B-332F-AA09-E019-8BC7EA901E6D}"/>
                </a:ext>
              </a:extLst>
            </p:cNvPr>
            <p:cNvCxnSpPr/>
            <p:nvPr/>
          </p:nvCxnSpPr>
          <p:spPr>
            <a:xfrm flipV="1">
              <a:off x="7812404" y="4483309"/>
              <a:ext cx="2786072" cy="6449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AFE709A-8BDB-B758-2DD4-F08ED28E9646}"/>
                </a:ext>
              </a:extLst>
            </p:cNvPr>
            <p:cNvSpPr/>
            <p:nvPr/>
          </p:nvSpPr>
          <p:spPr>
            <a:xfrm>
              <a:off x="8708572" y="4165834"/>
              <a:ext cx="884270" cy="812116"/>
            </a:xfrm>
            <a:prstGeom prst="rect">
              <a:avLst/>
            </a:prstGeom>
            <a:solidFill>
              <a:srgbClr val="C9C9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195">
                <a:defRPr/>
              </a:pPr>
              <a:r>
                <a:rPr lang="en-US" altLang="zh-CN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AHU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，</a:t>
              </a:r>
              <a:endPara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行级空调</a:t>
              </a:r>
              <a:endPara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0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L2 </a:t>
            </a:r>
            <a:r>
              <a:rPr lang="zh-CN" altLang="en-US" sz="9600" b="1" dirty="0"/>
              <a:t>算力底座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356957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32468</TotalTime>
  <Words>3229</Words>
  <Application>Microsoft Macintosh PowerPoint</Application>
  <PresentationFormat>自定义</PresentationFormat>
  <Paragraphs>656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等线</vt:lpstr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L0/L1 机房配套</vt:lpstr>
      <vt:lpstr>L0/L1 机房配套</vt:lpstr>
      <vt:lpstr>液冷关键价值</vt:lpstr>
      <vt:lpstr>液冷关键价值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AI集群运维管理：训前检查、训中排障、全局资源可视，使能训练长稳运行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10895</cp:revision>
  <cp:lastPrinted>2023-09-08T09:14:01Z</cp:lastPrinted>
  <dcterms:created xsi:type="dcterms:W3CDTF">2020-08-28T08:44:19Z</dcterms:created>
  <dcterms:modified xsi:type="dcterms:W3CDTF">2025-06-02T01:49:08Z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